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57" r:id="rId3"/>
    <p:sldId id="267" r:id="rId4"/>
    <p:sldId id="258" r:id="rId5"/>
    <p:sldId id="259" r:id="rId6"/>
    <p:sldId id="260" r:id="rId7"/>
    <p:sldId id="261" r:id="rId8"/>
    <p:sldId id="268" r:id="rId9"/>
    <p:sldId id="264" r:id="rId10"/>
    <p:sldId id="263" r:id="rId11"/>
    <p:sldId id="269" r:id="rId12"/>
    <p:sldId id="266" r:id="rId13"/>
    <p:sldId id="271" r:id="rId14"/>
    <p:sldId id="272" r:id="rId15"/>
    <p:sldId id="273" r:id="rId16"/>
    <p:sldId id="270"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60"/>
  </p:normalViewPr>
  <p:slideViewPr>
    <p:cSldViewPr snapToGrid="0">
      <p:cViewPr varScale="1">
        <p:scale>
          <a:sx n="88" d="100"/>
          <a:sy n="88" d="100"/>
        </p:scale>
        <p:origin x="39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264136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153084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79672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598382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32673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1808189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2361323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3710460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248374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E5F584-5EED-40CD-9DDE-3A9BF3C7E654}" type="datetimeFigureOut">
              <a:rPr lang="en-IN" smtClean="0"/>
              <a:t>21-12-2021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2984239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E5F584-5EED-40CD-9DDE-3A9BF3C7E654}" type="datetimeFigureOut">
              <a:rPr lang="en-IN" smtClean="0"/>
              <a:t>21-12-2021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29027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E5F584-5EED-40CD-9DDE-3A9BF3C7E654}" type="datetimeFigureOut">
              <a:rPr lang="en-IN" smtClean="0"/>
              <a:t>21-12-2021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1130553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E5F584-5EED-40CD-9DDE-3A9BF3C7E654}" type="datetimeFigureOut">
              <a:rPr lang="en-IN" smtClean="0"/>
              <a:t>21-12-2021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200043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E5F584-5EED-40CD-9DDE-3A9BF3C7E654}" type="datetimeFigureOut">
              <a:rPr lang="en-IN" smtClean="0"/>
              <a:t>21-12-2021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347550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E5F584-5EED-40CD-9DDE-3A9BF3C7E654}" type="datetimeFigureOut">
              <a:rPr lang="en-IN" smtClean="0"/>
              <a:t>21-12-2021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2986375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E5F584-5EED-40CD-9DDE-3A9BF3C7E654}" type="datetimeFigureOut">
              <a:rPr lang="en-IN" smtClean="0"/>
              <a:t>21-12-2021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7C2662C-7E22-4485-A3F3-8245B751E55C}" type="slidenum">
              <a:rPr lang="en-IN" smtClean="0"/>
              <a:t>‹#›</a:t>
            </a:fld>
            <a:endParaRPr lang="en-IN"/>
          </a:p>
        </p:txBody>
      </p:sp>
    </p:spTree>
    <p:extLst>
      <p:ext uri="{BB962C8B-B14F-4D97-AF65-F5344CB8AC3E}">
        <p14:creationId xmlns:p14="http://schemas.microsoft.com/office/powerpoint/2010/main" val="1545639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E5F584-5EED-40CD-9DDE-3A9BF3C7E654}" type="datetimeFigureOut">
              <a:rPr lang="en-IN" smtClean="0"/>
              <a:t>21-12-2021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7C2662C-7E22-4485-A3F3-8245B751E55C}" type="slidenum">
              <a:rPr lang="en-IN" smtClean="0"/>
              <a:t>‹#›</a:t>
            </a:fld>
            <a:endParaRPr lang="en-IN"/>
          </a:p>
        </p:txBody>
      </p:sp>
    </p:spTree>
    <p:extLst>
      <p:ext uri="{BB962C8B-B14F-4D97-AF65-F5344CB8AC3E}">
        <p14:creationId xmlns:p14="http://schemas.microsoft.com/office/powerpoint/2010/main" val="1032244971"/>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8" Type="http://schemas.openxmlformats.org/officeDocument/2006/relationships/hyperlink" Target="https://www.geeksforgeeks.org/python-programming-language/" TargetMode="External"/><Relationship Id="rId3" Type="http://schemas.openxmlformats.org/officeDocument/2006/relationships/hyperlink" Target="https://www.researchgate.net/publication/339069522_Translation_of_Sign_Language_for_Deaf_and_Dumb_People" TargetMode="External"/><Relationship Id="rId7" Type="http://schemas.openxmlformats.org/officeDocument/2006/relationships/hyperlink" Target="https://www.tensorflow.org/learn" TargetMode="External"/><Relationship Id="rId12" Type="http://schemas.openxmlformats.org/officeDocument/2006/relationships/hyperlink" Target="http://opencv.org/" TargetMode="External"/><Relationship Id="rId2" Type="http://schemas.openxmlformats.org/officeDocument/2006/relationships/hyperlink" Target="https://papers.ssrn.com/sol3/papers.cfm?abstract_id=3702844" TargetMode="External"/><Relationship Id="rId1" Type="http://schemas.openxmlformats.org/officeDocument/2006/relationships/slideLayout" Target="../slideLayouts/slideLayout7.xml"/><Relationship Id="rId6" Type="http://schemas.openxmlformats.org/officeDocument/2006/relationships/hyperlink" Target="https://google.github.io/mediapipe/getting_started/python.html" TargetMode="External"/><Relationship Id="rId11" Type="http://schemas.openxmlformats.org/officeDocument/2006/relationships/hyperlink" Target="http://pythonhow.com/" TargetMode="External"/><Relationship Id="rId5" Type="http://schemas.openxmlformats.org/officeDocument/2006/relationships/hyperlink" Target="https://www.hindawi.com/journals/wcmc/2018/1013234/" TargetMode="External"/><Relationship Id="rId10" Type="http://schemas.openxmlformats.org/officeDocument/2006/relationships/hyperlink" Target="https://www.jetbrains.com/pycharm/" TargetMode="External"/><Relationship Id="rId4" Type="http://schemas.openxmlformats.org/officeDocument/2006/relationships/hyperlink" Target="https://journals.indexcopernicus.com/api/file/viewByFileId/1038163.pdf" TargetMode="External"/><Relationship Id="rId9" Type="http://schemas.openxmlformats.org/officeDocument/2006/relationships/hyperlink" Target="https://keras.io/api/datase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30BA4E5-0718-4D3C-8E3D-25D3EE66B5DC}"/>
              </a:ext>
            </a:extLst>
          </p:cNvPr>
          <p:cNvSpPr/>
          <p:nvPr/>
        </p:nvSpPr>
        <p:spPr>
          <a:xfrm>
            <a:off x="2018339" y="285986"/>
            <a:ext cx="7673510" cy="1692771"/>
          </a:xfrm>
          <a:prstGeom prst="rect">
            <a:avLst/>
          </a:prstGeom>
          <a:noFill/>
        </p:spPr>
        <p:txBody>
          <a:bodyPr wrap="square" lIns="91440" tIns="45720" rIns="91440" bIns="45720">
            <a:spAutoFit/>
          </a:bodyPr>
          <a:lstStyle/>
          <a:p>
            <a:pPr algn="ctr"/>
            <a:r>
              <a:rPr lang="en-US"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Gesturama</a:t>
            </a:r>
            <a:r>
              <a:rPr lang="en-US" sz="72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a:p>
            <a:pPr algn="ctr"/>
            <a:r>
              <a:rPr lang="en-US" sz="2800" b="1" cap="none" spc="0">
                <a:ln w="13462">
                  <a:solidFill>
                    <a:schemeClr val="bg1"/>
                  </a:solidFill>
                  <a:prstDash val="solid"/>
                </a:ln>
                <a:solidFill>
                  <a:schemeClr val="tx1">
                    <a:lumMod val="85000"/>
                    <a:lumOff val="15000"/>
                  </a:schemeClr>
                </a:solidFill>
                <a:effectLst>
                  <a:outerShdw dist="38100" dir="2700000" algn="bl" rotWithShape="0">
                    <a:schemeClr val="accent5"/>
                  </a:outerShdw>
                </a:effectLst>
              </a:rPr>
              <a:t>(Gesture Recognition </a:t>
            </a:r>
            <a:r>
              <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System)</a:t>
            </a:r>
          </a:p>
        </p:txBody>
      </p:sp>
      <p:sp>
        <p:nvSpPr>
          <p:cNvPr id="8" name="Rectangle 7">
            <a:extLst>
              <a:ext uri="{FF2B5EF4-FFF2-40B4-BE49-F238E27FC236}">
                <a16:creationId xmlns:a16="http://schemas.microsoft.com/office/drawing/2014/main" id="{E873CE0E-0302-4CFB-A7A4-0DE14E5B052C}"/>
              </a:ext>
            </a:extLst>
          </p:cNvPr>
          <p:cNvSpPr/>
          <p:nvPr/>
        </p:nvSpPr>
        <p:spPr>
          <a:xfrm>
            <a:off x="813542" y="3984660"/>
            <a:ext cx="5041552" cy="2185214"/>
          </a:xfrm>
          <a:prstGeom prst="rect">
            <a:avLst/>
          </a:prstGeom>
          <a:noFill/>
        </p:spPr>
        <p:txBody>
          <a:bodyPr wrap="square" lIns="91440" tIns="45720" rIns="91440" bIns="45720">
            <a:spAutoFit/>
          </a:bodyPr>
          <a:lstStyle/>
          <a:p>
            <a:r>
              <a:rPr lang="en-US" sz="2400" b="1" u="sng" cap="none" spc="0" dirty="0">
                <a:ln w="9525">
                  <a:solidFill>
                    <a:schemeClr val="tx1"/>
                  </a:solidFill>
                  <a:prstDash val="solid"/>
                </a:ln>
                <a:solidFill>
                  <a:schemeClr val="tx1"/>
                </a:solidFill>
                <a:effectLst>
                  <a:outerShdw blurRad="12700" dist="38100" dir="2700000" algn="tl" rotWithShape="0">
                    <a:schemeClr val="bg1">
                      <a:lumMod val="50000"/>
                    </a:schemeClr>
                  </a:outerShdw>
                </a:effectLst>
              </a:rPr>
              <a:t>Submitted By:</a:t>
            </a:r>
          </a:p>
          <a:p>
            <a:endParaRPr lang="en-US" sz="2000" b="1" u="sng" cap="none" spc="0" dirty="0">
              <a:ln w="9525">
                <a:solidFill>
                  <a:schemeClr val="tx1"/>
                </a:solidFill>
                <a:prstDash val="solid"/>
              </a:ln>
              <a:solidFill>
                <a:schemeClr val="tx1"/>
              </a:solidFill>
              <a:effectLst>
                <a:outerShdw blurRad="12700" dist="38100" dir="2700000" algn="tl" rotWithShape="0">
                  <a:schemeClr val="bg1">
                    <a:lumMod val="50000"/>
                  </a:schemeClr>
                </a:outerShdw>
              </a:effectLst>
            </a:endParaRPr>
          </a:p>
          <a:p>
            <a:r>
              <a:rPr lang="en-US" b="1" dirty="0">
                <a:ln w="9525">
                  <a:solidFill>
                    <a:schemeClr val="tx1"/>
                  </a:solidFill>
                  <a:prstDash val="solid"/>
                </a:ln>
                <a:effectLst>
                  <a:outerShdw blurRad="12700" dist="38100" dir="2700000" algn="tl" rotWithShape="0">
                    <a:schemeClr val="bg1">
                      <a:lumMod val="50000"/>
                    </a:schemeClr>
                  </a:outerShdw>
                </a:effectLst>
              </a:rPr>
              <a:t>Gaurav Birdi (01918002718)</a:t>
            </a:r>
          </a:p>
          <a:p>
            <a:r>
              <a:rPr lang="en-US" b="1" cap="none" spc="0" dirty="0">
                <a:ln w="9525">
                  <a:solidFill>
                    <a:schemeClr val="tx1"/>
                  </a:solidFill>
                  <a:prstDash val="solid"/>
                </a:ln>
                <a:solidFill>
                  <a:schemeClr val="tx1"/>
                </a:solidFill>
                <a:effectLst>
                  <a:outerShdw blurRad="12700" dist="38100" dir="2700000" algn="tl" rotWithShape="0">
                    <a:schemeClr val="bg1">
                      <a:lumMod val="50000"/>
                    </a:schemeClr>
                  </a:outerShdw>
                </a:effectLst>
              </a:rPr>
              <a:t>Md Omer </a:t>
            </a:r>
            <a:r>
              <a:rPr lang="en-US" b="1" dirty="0">
                <a:ln w="9525">
                  <a:solidFill>
                    <a:schemeClr val="tx1"/>
                  </a:solidFill>
                  <a:prstDash val="solid"/>
                </a:ln>
                <a:effectLst>
                  <a:outerShdw blurRad="12700" dist="38100" dir="2700000" algn="tl" rotWithShape="0">
                    <a:schemeClr val="bg1">
                      <a:lumMod val="50000"/>
                    </a:schemeClr>
                  </a:outerShdw>
                </a:effectLst>
              </a:rPr>
              <a:t>(03018002718)</a:t>
            </a:r>
          </a:p>
          <a:p>
            <a:r>
              <a:rPr lang="en-US" b="1" dirty="0">
                <a:ln w="9525">
                  <a:solidFill>
                    <a:schemeClr val="tx1"/>
                  </a:solidFill>
                  <a:prstDash val="solid"/>
                </a:ln>
                <a:effectLst>
                  <a:outerShdw blurRad="12700" dist="38100" dir="2700000" algn="tl" rotWithShape="0">
                    <a:schemeClr val="bg1">
                      <a:lumMod val="50000"/>
                    </a:schemeClr>
                  </a:outerShdw>
                </a:effectLst>
              </a:rPr>
              <a:t>Sachin Sharma (04418002718)</a:t>
            </a:r>
          </a:p>
          <a:p>
            <a:r>
              <a:rPr lang="en-US" b="1" cap="none" spc="0" dirty="0">
                <a:ln w="9525">
                  <a:solidFill>
                    <a:schemeClr val="tx1"/>
                  </a:solidFill>
                  <a:prstDash val="solid"/>
                </a:ln>
                <a:solidFill>
                  <a:schemeClr val="tx1"/>
                </a:solidFill>
                <a:effectLst>
                  <a:outerShdw blurRad="12700" dist="38100" dir="2700000" algn="tl" rotWithShape="0">
                    <a:schemeClr val="bg1">
                      <a:lumMod val="50000"/>
                    </a:schemeClr>
                  </a:outerShdw>
                </a:effectLst>
              </a:rPr>
              <a:t>Prakhar Katiyar </a:t>
            </a:r>
            <a:r>
              <a:rPr lang="en-US" b="1" dirty="0">
                <a:ln w="9525">
                  <a:solidFill>
                    <a:schemeClr val="tx1"/>
                  </a:solidFill>
                  <a:prstDash val="solid"/>
                </a:ln>
                <a:effectLst>
                  <a:outerShdw blurRad="12700" dist="38100" dir="2700000" algn="tl" rotWithShape="0">
                    <a:schemeClr val="bg1">
                      <a:lumMod val="50000"/>
                    </a:schemeClr>
                  </a:outerShdw>
                </a:effectLst>
              </a:rPr>
              <a:t>(40118002718)</a:t>
            </a:r>
          </a:p>
          <a:p>
            <a:endParaRPr lang="en-US" sz="2000" b="1" cap="none" spc="0" dirty="0">
              <a:ln w="9525">
                <a:solidFill>
                  <a:schemeClr val="tx1"/>
                </a:solidFill>
                <a:prstDash val="solid"/>
              </a:ln>
              <a:solidFill>
                <a:schemeClr val="tx1"/>
              </a:solidFill>
              <a:effectLst>
                <a:outerShdw blurRad="12700" dist="38100" dir="2700000" algn="tl" rotWithShape="0">
                  <a:schemeClr val="bg1">
                    <a:lumMod val="50000"/>
                  </a:schemeClr>
                </a:outerShdw>
              </a:effectLst>
            </a:endParaRPr>
          </a:p>
        </p:txBody>
      </p:sp>
      <p:sp>
        <p:nvSpPr>
          <p:cNvPr id="9" name="Rectangle 8">
            <a:extLst>
              <a:ext uri="{FF2B5EF4-FFF2-40B4-BE49-F238E27FC236}">
                <a16:creationId xmlns:a16="http://schemas.microsoft.com/office/drawing/2014/main" id="{1491C9D7-23F7-401E-AA8A-E0D392A0C9B3}"/>
              </a:ext>
            </a:extLst>
          </p:cNvPr>
          <p:cNvSpPr/>
          <p:nvPr/>
        </p:nvSpPr>
        <p:spPr>
          <a:xfrm>
            <a:off x="7754111" y="3984660"/>
            <a:ext cx="4245785" cy="1354217"/>
          </a:xfrm>
          <a:prstGeom prst="rect">
            <a:avLst/>
          </a:prstGeom>
          <a:noFill/>
        </p:spPr>
        <p:txBody>
          <a:bodyPr wrap="square" lIns="91440" tIns="45720" rIns="91440" bIns="45720">
            <a:spAutoFit/>
          </a:bodyPr>
          <a:lstStyle/>
          <a:p>
            <a:r>
              <a:rPr lang="en-US" sz="2400" b="1" u="sng" cap="none" spc="0" dirty="0">
                <a:ln w="9525">
                  <a:solidFill>
                    <a:schemeClr val="tx1"/>
                  </a:solidFill>
                  <a:prstDash val="solid"/>
                </a:ln>
                <a:solidFill>
                  <a:schemeClr val="tx1"/>
                </a:solidFill>
                <a:effectLst>
                  <a:outerShdw blurRad="12700" dist="38100" dir="2700000" algn="tl" rotWithShape="0">
                    <a:schemeClr val="bg1">
                      <a:lumMod val="50000"/>
                    </a:schemeClr>
                  </a:outerShdw>
                </a:effectLst>
              </a:rPr>
              <a:t>Submitted To:</a:t>
            </a:r>
          </a:p>
          <a:p>
            <a:endParaRPr lang="en-US" sz="2000" b="1" u="sng" cap="none" spc="0" dirty="0">
              <a:ln w="9525">
                <a:solidFill>
                  <a:schemeClr val="tx1"/>
                </a:solidFill>
                <a:prstDash val="solid"/>
              </a:ln>
              <a:solidFill>
                <a:schemeClr val="tx1"/>
              </a:solidFill>
              <a:effectLst>
                <a:outerShdw blurRad="12700" dist="38100" dir="2700000" algn="tl" rotWithShape="0">
                  <a:schemeClr val="bg1">
                    <a:lumMod val="50000"/>
                  </a:schemeClr>
                </a:outerShdw>
              </a:effectLst>
            </a:endParaRPr>
          </a:p>
          <a:p>
            <a:r>
              <a:rPr lang="en-US" b="1" dirty="0">
                <a:ln w="9525">
                  <a:solidFill>
                    <a:schemeClr val="tx1"/>
                  </a:solidFill>
                  <a:prstDash val="solid"/>
                </a:ln>
                <a:effectLst>
                  <a:outerShdw blurRad="12700" dist="38100" dir="2700000" algn="tl" rotWithShape="0">
                    <a:schemeClr val="bg1">
                      <a:lumMod val="50000"/>
                    </a:schemeClr>
                  </a:outerShdw>
                </a:effectLst>
              </a:rPr>
              <a:t>Ms. Upasna Joshi</a:t>
            </a:r>
          </a:p>
          <a:p>
            <a:endParaRPr lang="en-US" sz="2000" b="1" cap="none" spc="0" dirty="0">
              <a:ln w="9525">
                <a:solidFill>
                  <a:schemeClr val="tx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405058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4EE0555C-8EA5-4A07-9FE9-B8EC6C4EDA7F}"/>
              </a:ext>
            </a:extLst>
          </p:cNvPr>
          <p:cNvGraphicFramePr>
            <a:graphicFrameLocks noGrp="1"/>
          </p:cNvGraphicFramePr>
          <p:nvPr>
            <p:extLst>
              <p:ext uri="{D42A27DB-BD31-4B8C-83A1-F6EECF244321}">
                <p14:modId xmlns:p14="http://schemas.microsoft.com/office/powerpoint/2010/main" val="2802792497"/>
              </p:ext>
            </p:extLst>
          </p:nvPr>
        </p:nvGraphicFramePr>
        <p:xfrm>
          <a:off x="0" y="493059"/>
          <a:ext cx="12192000" cy="6364941"/>
        </p:xfrm>
        <a:graphic>
          <a:graphicData uri="http://schemas.openxmlformats.org/drawingml/2006/table">
            <a:tbl>
              <a:tblPr firstRow="1" bandRow="1">
                <a:tableStyleId>{08FB837D-C827-4EFA-A057-4D05807E0F7C}</a:tableStyleId>
              </a:tblPr>
              <a:tblGrid>
                <a:gridCol w="807867">
                  <a:extLst>
                    <a:ext uri="{9D8B030D-6E8A-4147-A177-3AD203B41FA5}">
                      <a16:colId xmlns:a16="http://schemas.microsoft.com/office/drawing/2014/main" val="1273108502"/>
                    </a:ext>
                  </a:extLst>
                </a:gridCol>
                <a:gridCol w="4068933">
                  <a:extLst>
                    <a:ext uri="{9D8B030D-6E8A-4147-A177-3AD203B41FA5}">
                      <a16:colId xmlns:a16="http://schemas.microsoft.com/office/drawing/2014/main" val="3521913395"/>
                    </a:ext>
                  </a:extLst>
                </a:gridCol>
                <a:gridCol w="2438400">
                  <a:extLst>
                    <a:ext uri="{9D8B030D-6E8A-4147-A177-3AD203B41FA5}">
                      <a16:colId xmlns:a16="http://schemas.microsoft.com/office/drawing/2014/main" val="2155723043"/>
                    </a:ext>
                  </a:extLst>
                </a:gridCol>
                <a:gridCol w="2438400">
                  <a:extLst>
                    <a:ext uri="{9D8B030D-6E8A-4147-A177-3AD203B41FA5}">
                      <a16:colId xmlns:a16="http://schemas.microsoft.com/office/drawing/2014/main" val="772273492"/>
                    </a:ext>
                  </a:extLst>
                </a:gridCol>
                <a:gridCol w="2438400">
                  <a:extLst>
                    <a:ext uri="{9D8B030D-6E8A-4147-A177-3AD203B41FA5}">
                      <a16:colId xmlns:a16="http://schemas.microsoft.com/office/drawing/2014/main" val="3085968664"/>
                    </a:ext>
                  </a:extLst>
                </a:gridCol>
              </a:tblGrid>
              <a:tr h="648999">
                <a:tc>
                  <a:txBody>
                    <a:bodyPr/>
                    <a:lstStyle/>
                    <a:p>
                      <a:pPr algn="just"/>
                      <a:r>
                        <a:rPr lang="en-US" dirty="0" err="1"/>
                        <a:t>S.No</a:t>
                      </a:r>
                      <a:endParaRPr lang="en-IN" dirty="0"/>
                    </a:p>
                  </a:txBody>
                  <a:tcPr/>
                </a:tc>
                <a:tc>
                  <a:txBody>
                    <a:bodyPr/>
                    <a:lstStyle/>
                    <a:p>
                      <a:pPr algn="just"/>
                      <a:r>
                        <a:rPr lang="en-IN" dirty="0"/>
                        <a:t>Title </a:t>
                      </a:r>
                    </a:p>
                  </a:txBody>
                  <a:tcPr/>
                </a:tc>
                <a:tc>
                  <a:txBody>
                    <a:bodyPr/>
                    <a:lstStyle/>
                    <a:p>
                      <a:pPr algn="just"/>
                      <a:r>
                        <a:rPr lang="en-IN" dirty="0"/>
                        <a:t>Objective</a:t>
                      </a:r>
                    </a:p>
                  </a:txBody>
                  <a:tcPr/>
                </a:tc>
                <a:tc>
                  <a:txBody>
                    <a:bodyPr/>
                    <a:lstStyle/>
                    <a:p>
                      <a:pPr algn="just"/>
                      <a:r>
                        <a:rPr lang="en-IN" dirty="0"/>
                        <a:t>Key Points</a:t>
                      </a:r>
                    </a:p>
                  </a:txBody>
                  <a:tcPr/>
                </a:tc>
                <a:tc>
                  <a:txBody>
                    <a:bodyPr/>
                    <a:lstStyle/>
                    <a:p>
                      <a:pPr algn="just"/>
                      <a:r>
                        <a:rPr lang="en-IN" dirty="0"/>
                        <a:t>Published By </a:t>
                      </a:r>
                    </a:p>
                  </a:txBody>
                  <a:tcPr/>
                </a:tc>
                <a:extLst>
                  <a:ext uri="{0D108BD9-81ED-4DB2-BD59-A6C34878D82A}">
                    <a16:rowId xmlns:a16="http://schemas.microsoft.com/office/drawing/2014/main" val="2753848347"/>
                  </a:ext>
                </a:extLst>
              </a:tr>
              <a:tr h="3267224">
                <a:tc>
                  <a:txBody>
                    <a:bodyPr/>
                    <a:lstStyle/>
                    <a:p>
                      <a:pPr algn="just"/>
                      <a:r>
                        <a:rPr lang="en-US" dirty="0"/>
                        <a:t>3</a:t>
                      </a:r>
                      <a:endParaRPr lang="en-IN" dirty="0"/>
                    </a:p>
                  </a:txBody>
                  <a:tcPr/>
                </a:tc>
                <a:tc>
                  <a:txBody>
                    <a:bodyPr/>
                    <a:lstStyle/>
                    <a:p>
                      <a:pPr algn="just"/>
                      <a:r>
                        <a:rPr lang="en-US" dirty="0"/>
                        <a:t>Hand Gesture Recognition System for Deaf and Dumb </a:t>
                      </a:r>
                      <a:endParaRPr lang="en-IN" dirty="0"/>
                    </a:p>
                  </a:txBody>
                  <a:tcPr/>
                </a:tc>
                <a:tc>
                  <a:txBody>
                    <a:bodyPr/>
                    <a:lstStyle/>
                    <a:p>
                      <a:pPr algn="just"/>
                      <a:r>
                        <a:rPr lang="en-US" dirty="0"/>
                        <a:t>An in-depth literature review has been carried out to look at the present state of data relating to Hand gesture recognition systems that explicitly focused on the vision-based technique for sign language detection </a:t>
                      </a:r>
                      <a:endParaRPr lang="en-IN" dirty="0"/>
                    </a:p>
                  </a:txBody>
                  <a:tcPr/>
                </a:tc>
                <a:tc>
                  <a:txBody>
                    <a:bodyPr/>
                    <a:lstStyle/>
                    <a:p>
                      <a:pPr marL="285750" indent="-285750" algn="just">
                        <a:buFont typeface="Arial" panose="020B0604020202020204" pitchFamily="34" charset="0"/>
                        <a:buChar char="•"/>
                      </a:pPr>
                      <a:r>
                        <a:rPr lang="en-US" dirty="0"/>
                        <a:t>Artificial mouth </a:t>
                      </a:r>
                    </a:p>
                    <a:p>
                      <a:pPr algn="just"/>
                      <a:r>
                        <a:rPr lang="en-US" dirty="0"/>
                        <a:t>•Non-vision based technique </a:t>
                      </a:r>
                    </a:p>
                    <a:p>
                      <a:pPr algn="just"/>
                      <a:r>
                        <a:rPr lang="en-US" dirty="0"/>
                        <a:t>• Sign language detection </a:t>
                      </a:r>
                    </a:p>
                    <a:p>
                      <a:pPr algn="just"/>
                      <a:r>
                        <a:rPr lang="en-US" dirty="0"/>
                        <a:t>• Speech impaired people </a:t>
                      </a:r>
                    </a:p>
                    <a:p>
                      <a:pPr algn="just"/>
                      <a:r>
                        <a:rPr lang="en-US" dirty="0"/>
                        <a:t>• Vision-based technique</a:t>
                      </a:r>
                      <a:endParaRPr lang="en-IN" dirty="0"/>
                    </a:p>
                  </a:txBody>
                  <a:tcPr/>
                </a:tc>
                <a:tc>
                  <a:txBody>
                    <a:bodyPr/>
                    <a:lstStyle/>
                    <a:p>
                      <a:pPr algn="just"/>
                      <a:r>
                        <a:rPr lang="en-IN" dirty="0"/>
                        <a:t>Shareef[3]</a:t>
                      </a:r>
                    </a:p>
                  </a:txBody>
                  <a:tcPr/>
                </a:tc>
                <a:extLst>
                  <a:ext uri="{0D108BD9-81ED-4DB2-BD59-A6C34878D82A}">
                    <a16:rowId xmlns:a16="http://schemas.microsoft.com/office/drawing/2014/main" val="2033237734"/>
                  </a:ext>
                </a:extLst>
              </a:tr>
              <a:tr h="2448718">
                <a:tc>
                  <a:txBody>
                    <a:bodyPr/>
                    <a:lstStyle/>
                    <a:p>
                      <a:pPr algn="just"/>
                      <a:r>
                        <a:rPr lang="en-US" dirty="0"/>
                        <a:t>4</a:t>
                      </a:r>
                      <a:endParaRPr lang="en-IN" dirty="0"/>
                    </a:p>
                  </a:txBody>
                  <a:tcPr/>
                </a:tc>
                <a:tc>
                  <a:txBody>
                    <a:bodyPr/>
                    <a:lstStyle/>
                    <a:p>
                      <a:pPr algn="just"/>
                      <a:r>
                        <a:rPr lang="en-US" dirty="0"/>
                        <a:t>A Novel Technique for Speech Recognition and Visualization Based Mobile Application to Support Two Way Communication Between Deaf-Mute and Normal People</a:t>
                      </a:r>
                      <a:endParaRPr lang="en-IN" dirty="0"/>
                    </a:p>
                  </a:txBody>
                  <a:tcPr/>
                </a:tc>
                <a:tc>
                  <a:txBody>
                    <a:bodyPr/>
                    <a:lstStyle/>
                    <a:p>
                      <a:pPr algn="just"/>
                      <a:r>
                        <a:rPr lang="en-US" dirty="0"/>
                        <a:t>In this work Mel- frequency cepstral coefficients (MFCC) based features are extracted for each training and testing sample of Deaf-mute speech.</a:t>
                      </a:r>
                      <a:endParaRPr lang="en-IN" dirty="0"/>
                    </a:p>
                  </a:txBody>
                  <a:tcPr/>
                </a:tc>
                <a:tc>
                  <a:txBody>
                    <a:bodyPr/>
                    <a:lstStyle/>
                    <a:p>
                      <a:pPr algn="just"/>
                      <a:r>
                        <a:rPr lang="en-IN" dirty="0"/>
                        <a:t>• MFCC </a:t>
                      </a:r>
                    </a:p>
                    <a:p>
                      <a:pPr algn="just"/>
                      <a:r>
                        <a:rPr lang="en-IN" dirty="0"/>
                        <a:t>• HTK </a:t>
                      </a:r>
                    </a:p>
                    <a:p>
                      <a:pPr algn="just"/>
                      <a:r>
                        <a:rPr lang="en-IN" dirty="0"/>
                        <a:t>• V2M application </a:t>
                      </a:r>
                    </a:p>
                  </a:txBody>
                  <a:tcPr/>
                </a:tc>
                <a:tc>
                  <a:txBody>
                    <a:bodyPr/>
                    <a:lstStyle/>
                    <a:p>
                      <a:pPr algn="just"/>
                      <a:r>
                        <a:rPr lang="en-IN" dirty="0"/>
                        <a:t>Yousaf[4]</a:t>
                      </a:r>
                    </a:p>
                  </a:txBody>
                  <a:tcPr/>
                </a:tc>
                <a:extLst>
                  <a:ext uri="{0D108BD9-81ED-4DB2-BD59-A6C34878D82A}">
                    <a16:rowId xmlns:a16="http://schemas.microsoft.com/office/drawing/2014/main" val="332779252"/>
                  </a:ext>
                </a:extLst>
              </a:tr>
            </a:tbl>
          </a:graphicData>
        </a:graphic>
      </p:graphicFrame>
    </p:spTree>
    <p:extLst>
      <p:ext uri="{BB962C8B-B14F-4D97-AF65-F5344CB8AC3E}">
        <p14:creationId xmlns:p14="http://schemas.microsoft.com/office/powerpoint/2010/main" val="52340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5FACC3-6F7E-484A-924C-6A34E06CAA6F}"/>
              </a:ext>
            </a:extLst>
          </p:cNvPr>
          <p:cNvSpPr txBox="1"/>
          <p:nvPr/>
        </p:nvSpPr>
        <p:spPr>
          <a:xfrm>
            <a:off x="3046521" y="194651"/>
            <a:ext cx="6098958" cy="707886"/>
          </a:xfrm>
          <a:prstGeom prst="rect">
            <a:avLst/>
          </a:prstGeom>
          <a:noFill/>
        </p:spPr>
        <p:txBody>
          <a:bodyPr wrap="square">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RUNNING MODULE</a:t>
            </a:r>
          </a:p>
        </p:txBody>
      </p:sp>
      <p:sp>
        <p:nvSpPr>
          <p:cNvPr id="8" name="TextBox 7">
            <a:extLst>
              <a:ext uri="{FF2B5EF4-FFF2-40B4-BE49-F238E27FC236}">
                <a16:creationId xmlns:a16="http://schemas.microsoft.com/office/drawing/2014/main" id="{78477CAA-494B-4070-AF95-F1D17EC98514}"/>
              </a:ext>
            </a:extLst>
          </p:cNvPr>
          <p:cNvSpPr txBox="1"/>
          <p:nvPr/>
        </p:nvSpPr>
        <p:spPr>
          <a:xfrm>
            <a:off x="1395548" y="1418000"/>
            <a:ext cx="6100354" cy="368755"/>
          </a:xfrm>
          <a:prstGeom prst="rect">
            <a:avLst/>
          </a:prstGeom>
          <a:noFill/>
        </p:spPr>
        <p:txBody>
          <a:bodyPr wrap="square">
            <a:spAutoFit/>
          </a:bodyPr>
          <a:lstStyle/>
          <a:p>
            <a:pPr marL="342900" marR="344805" lvl="0" indent="-342900" algn="l">
              <a:lnSpc>
                <a:spcPct val="107000"/>
              </a:lnSpc>
              <a:spcBef>
                <a:spcPts val="0"/>
              </a:spcBef>
              <a:spcAft>
                <a:spcPts val="0"/>
              </a:spcAft>
              <a:buFont typeface="Symbol" panose="05050102010706020507" pitchFamily="18" charset="2"/>
              <a:buChar char=""/>
            </a:pPr>
            <a:r>
              <a:rPr lang="en-IN" sz="1800" b="1" dirty="0">
                <a:solidFill>
                  <a:schemeClr val="tx2"/>
                </a:solidFill>
                <a:effectLst/>
                <a:latin typeface="Times New Roman" panose="02020603050405020304" pitchFamily="18" charset="0"/>
                <a:ea typeface="Times New Roman" panose="02020603050405020304" pitchFamily="18" charset="0"/>
              </a:rPr>
              <a:t>Importing The Necessary Packages:</a:t>
            </a:r>
            <a:endParaRPr lang="en-US" sz="1800" dirty="0">
              <a:solidFill>
                <a:schemeClr val="tx2"/>
              </a:solidFill>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0F360A10-5F3F-4140-A525-3252AF679466}"/>
              </a:ext>
            </a:extLst>
          </p:cNvPr>
          <p:cNvPicPr>
            <a:picLocks noChangeAspect="1"/>
          </p:cNvPicPr>
          <p:nvPr/>
        </p:nvPicPr>
        <p:blipFill rotWithShape="1">
          <a:blip r:embed="rId2">
            <a:extLst>
              <a:ext uri="{28A0092B-C50C-407E-A947-70E740481C1C}">
                <a14:useLocalDpi xmlns:a14="http://schemas.microsoft.com/office/drawing/2010/main" val="0"/>
              </a:ext>
            </a:extLst>
          </a:blip>
          <a:srcRect l="29228" t="13981" r="39997" b="70085"/>
          <a:stretch/>
        </p:blipFill>
        <p:spPr bwMode="auto">
          <a:xfrm>
            <a:off x="3398722" y="2063931"/>
            <a:ext cx="5394556" cy="1569539"/>
          </a:xfrm>
          <a:prstGeom prst="rect">
            <a:avLst/>
          </a:prstGeom>
          <a:noFill/>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2F994803-0F9C-4A91-BD4A-0BC591E32571}"/>
              </a:ext>
            </a:extLst>
          </p:cNvPr>
          <p:cNvSpPr txBox="1"/>
          <p:nvPr/>
        </p:nvSpPr>
        <p:spPr>
          <a:xfrm>
            <a:off x="1395548" y="3910646"/>
            <a:ext cx="6100354" cy="368755"/>
          </a:xfrm>
          <a:prstGeom prst="rect">
            <a:avLst/>
          </a:prstGeom>
          <a:noFill/>
        </p:spPr>
        <p:txBody>
          <a:bodyPr wrap="square">
            <a:spAutoFit/>
          </a:bodyPr>
          <a:lstStyle/>
          <a:p>
            <a:pPr marL="342900" marR="344805" lvl="0" indent="-342900" algn="l">
              <a:lnSpc>
                <a:spcPct val="107000"/>
              </a:lnSpc>
              <a:spcBef>
                <a:spcPts val="0"/>
              </a:spcBef>
              <a:spcAft>
                <a:spcPts val="0"/>
              </a:spcAft>
              <a:buFont typeface="Symbol" panose="05050102010706020507" pitchFamily="18" charset="2"/>
              <a:buChar char=""/>
            </a:pPr>
            <a:r>
              <a:rPr lang="en-IN" sz="1800" b="1" dirty="0">
                <a:solidFill>
                  <a:schemeClr val="tx2"/>
                </a:solidFill>
                <a:effectLst/>
                <a:latin typeface="Times New Roman" panose="02020603050405020304" pitchFamily="18" charset="0"/>
                <a:ea typeface="Times New Roman" panose="02020603050405020304" pitchFamily="18" charset="0"/>
              </a:rPr>
              <a:t>Initializing The Models:</a:t>
            </a:r>
            <a:endParaRPr lang="en-US" sz="1800" dirty="0">
              <a:solidFill>
                <a:schemeClr val="tx2"/>
              </a:solidFill>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53A30791-5F0A-41DF-ADF6-04928277149A}"/>
              </a:ext>
            </a:extLst>
          </p:cNvPr>
          <p:cNvPicPr>
            <a:picLocks noChangeAspect="1"/>
          </p:cNvPicPr>
          <p:nvPr/>
        </p:nvPicPr>
        <p:blipFill rotWithShape="1">
          <a:blip r:embed="rId2">
            <a:extLst>
              <a:ext uri="{28A0092B-C50C-407E-A947-70E740481C1C}">
                <a14:useLocalDpi xmlns:a14="http://schemas.microsoft.com/office/drawing/2010/main" val="0"/>
              </a:ext>
            </a:extLst>
          </a:blip>
          <a:srcRect l="29360" t="29034" r="31421" b="58040"/>
          <a:stretch/>
        </p:blipFill>
        <p:spPr bwMode="auto">
          <a:xfrm>
            <a:off x="3398722" y="4674190"/>
            <a:ext cx="5466604" cy="12128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787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75D7E6-F9B1-406A-9ED0-9388567570B7}"/>
              </a:ext>
            </a:extLst>
          </p:cNvPr>
          <p:cNvPicPr>
            <a:picLocks noChangeAspect="1"/>
          </p:cNvPicPr>
          <p:nvPr/>
        </p:nvPicPr>
        <p:blipFill rotWithShape="1">
          <a:blip r:embed="rId2">
            <a:extLst>
              <a:ext uri="{28A0092B-C50C-407E-A947-70E740481C1C}">
                <a14:useLocalDpi xmlns:a14="http://schemas.microsoft.com/office/drawing/2010/main" val="0"/>
              </a:ext>
            </a:extLst>
          </a:blip>
          <a:srcRect l="26076" t="41939" r="49417" b="35457"/>
          <a:stretch/>
        </p:blipFill>
        <p:spPr bwMode="auto">
          <a:xfrm>
            <a:off x="2871719" y="724989"/>
            <a:ext cx="6448561" cy="2140131"/>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81CE2134-BDC6-40F5-9B10-2E1BDEA3952C}"/>
              </a:ext>
            </a:extLst>
          </p:cNvPr>
          <p:cNvSpPr txBox="1"/>
          <p:nvPr/>
        </p:nvSpPr>
        <p:spPr>
          <a:xfrm>
            <a:off x="1116874" y="3307624"/>
            <a:ext cx="6598920" cy="368755"/>
          </a:xfrm>
          <a:prstGeom prst="rect">
            <a:avLst/>
          </a:prstGeom>
          <a:noFill/>
        </p:spPr>
        <p:txBody>
          <a:bodyPr wrap="square">
            <a:spAutoFit/>
          </a:bodyPr>
          <a:lstStyle/>
          <a:p>
            <a:pPr marL="628650" marR="344805" indent="-285750" algn="l">
              <a:lnSpc>
                <a:spcPct val="107000"/>
              </a:lnSpc>
              <a:spcBef>
                <a:spcPts val="0"/>
              </a:spcBef>
              <a:spcAft>
                <a:spcPts val="0"/>
              </a:spcAft>
              <a:buFont typeface="Arial" panose="020B0604020202020204" pitchFamily="34" charset="0"/>
              <a:buChar char="•"/>
            </a:pPr>
            <a:r>
              <a:rPr lang="en-IN" sz="1800" dirty="0">
                <a:solidFill>
                  <a:schemeClr val="tx2"/>
                </a:solidFill>
                <a:effectLst/>
                <a:latin typeface="Times New Roman" panose="02020603050405020304" pitchFamily="18" charset="0"/>
                <a:ea typeface="Times New Roman" panose="02020603050405020304" pitchFamily="18" charset="0"/>
              </a:rPr>
              <a:t> </a:t>
            </a:r>
            <a:r>
              <a:rPr lang="en-IN" sz="1800" b="1" dirty="0">
                <a:solidFill>
                  <a:schemeClr val="tx2"/>
                </a:solidFill>
                <a:effectLst/>
                <a:latin typeface="Times New Roman" panose="02020603050405020304" pitchFamily="18" charset="0"/>
                <a:ea typeface="Times New Roman" panose="02020603050405020304" pitchFamily="18" charset="0"/>
              </a:rPr>
              <a:t>Capturing Frames From Webcam Using OpenCV:</a:t>
            </a:r>
            <a:endParaRPr lang="en-US" sz="1800" dirty="0">
              <a:solidFill>
                <a:schemeClr val="tx2"/>
              </a:solidFill>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60A692A2-8E26-4EF3-8CC9-12620AE60449}"/>
              </a:ext>
            </a:extLst>
          </p:cNvPr>
          <p:cNvPicPr>
            <a:picLocks noChangeAspect="1"/>
          </p:cNvPicPr>
          <p:nvPr/>
        </p:nvPicPr>
        <p:blipFill rotWithShape="1">
          <a:blip r:embed="rId3">
            <a:extLst>
              <a:ext uri="{28A0092B-C50C-407E-A947-70E740481C1C}">
                <a14:useLocalDpi xmlns:a14="http://schemas.microsoft.com/office/drawing/2010/main" val="0"/>
              </a:ext>
            </a:extLst>
          </a:blip>
          <a:srcRect l="25040" t="43601" r="34085" b="22689"/>
          <a:stretch/>
        </p:blipFill>
        <p:spPr bwMode="auto">
          <a:xfrm>
            <a:off x="2871718" y="3956231"/>
            <a:ext cx="6598919" cy="21767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7189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B702F1-0308-4E54-97E2-FB9484754591}"/>
              </a:ext>
            </a:extLst>
          </p:cNvPr>
          <p:cNvPicPr>
            <a:picLocks noChangeAspect="1"/>
          </p:cNvPicPr>
          <p:nvPr/>
        </p:nvPicPr>
        <p:blipFill rotWithShape="1">
          <a:blip r:embed="rId2">
            <a:extLst>
              <a:ext uri="{28A0092B-C50C-407E-A947-70E740481C1C}">
                <a14:useLocalDpi xmlns:a14="http://schemas.microsoft.com/office/drawing/2010/main" val="0"/>
              </a:ext>
            </a:extLst>
          </a:blip>
          <a:srcRect l="25814" t="49163" r="39982" b="21942"/>
          <a:stretch/>
        </p:blipFill>
        <p:spPr bwMode="auto">
          <a:xfrm>
            <a:off x="3095691" y="459468"/>
            <a:ext cx="5787051" cy="1939063"/>
          </a:xfrm>
          <a:prstGeom prst="rect">
            <a:avLst/>
          </a:prstGeom>
          <a:noFill/>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4B3FFF86-54B8-44F9-849A-A1B14B7CB646}"/>
              </a:ext>
            </a:extLst>
          </p:cNvPr>
          <p:cNvSpPr txBox="1"/>
          <p:nvPr/>
        </p:nvSpPr>
        <p:spPr>
          <a:xfrm>
            <a:off x="1073331" y="2637198"/>
            <a:ext cx="6100354" cy="368755"/>
          </a:xfrm>
          <a:prstGeom prst="rect">
            <a:avLst/>
          </a:prstGeom>
          <a:noFill/>
        </p:spPr>
        <p:txBody>
          <a:bodyPr wrap="square">
            <a:spAutoFit/>
          </a:bodyPr>
          <a:lstStyle/>
          <a:p>
            <a:pPr marL="342900" marR="344805" lvl="0" indent="-342900" algn="l">
              <a:lnSpc>
                <a:spcPct val="107000"/>
              </a:lnSpc>
              <a:spcBef>
                <a:spcPts val="0"/>
              </a:spcBef>
              <a:spcAft>
                <a:spcPts val="0"/>
              </a:spcAft>
              <a:buFont typeface="Symbol" panose="05050102010706020507" pitchFamily="18" charset="2"/>
              <a:buChar char=""/>
            </a:pPr>
            <a:r>
              <a:rPr lang="en-IN" sz="1800" b="1" dirty="0">
                <a:solidFill>
                  <a:schemeClr val="tx2"/>
                </a:solidFill>
                <a:effectLst/>
                <a:latin typeface="Times New Roman" panose="02020603050405020304" pitchFamily="18" charset="0"/>
                <a:ea typeface="Times New Roman" panose="02020603050405020304" pitchFamily="18" charset="0"/>
              </a:rPr>
              <a:t>Detecting Hand Key points:</a:t>
            </a:r>
            <a:endParaRPr lang="en-US" sz="1800" dirty="0">
              <a:solidFill>
                <a:schemeClr val="tx2"/>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E5ECD2E8-5A11-44EE-906F-D3522EDF0672}"/>
              </a:ext>
            </a:extLst>
          </p:cNvPr>
          <p:cNvPicPr>
            <a:picLocks noChangeAspect="1"/>
          </p:cNvPicPr>
          <p:nvPr/>
        </p:nvPicPr>
        <p:blipFill rotWithShape="1">
          <a:blip r:embed="rId3">
            <a:extLst>
              <a:ext uri="{28A0092B-C50C-407E-A947-70E740481C1C}">
                <a14:useLocalDpi xmlns:a14="http://schemas.microsoft.com/office/drawing/2010/main" val="0"/>
              </a:ext>
            </a:extLst>
          </a:blip>
          <a:srcRect l="26076" t="20970" r="26219" b="14480"/>
          <a:stretch/>
        </p:blipFill>
        <p:spPr bwMode="auto">
          <a:xfrm>
            <a:off x="2792036" y="3244620"/>
            <a:ext cx="6394360" cy="336994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0263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2E57C3-00AA-4ABD-9432-06BE8E3C74CD}"/>
              </a:ext>
            </a:extLst>
          </p:cNvPr>
          <p:cNvSpPr txBox="1"/>
          <p:nvPr/>
        </p:nvSpPr>
        <p:spPr>
          <a:xfrm>
            <a:off x="1534885" y="712606"/>
            <a:ext cx="6100354" cy="368755"/>
          </a:xfrm>
          <a:prstGeom prst="rect">
            <a:avLst/>
          </a:prstGeom>
          <a:noFill/>
        </p:spPr>
        <p:txBody>
          <a:bodyPr wrap="square">
            <a:spAutoFit/>
          </a:bodyPr>
          <a:lstStyle/>
          <a:p>
            <a:pPr marL="342900" marR="344805" lvl="0" indent="-342900" algn="l">
              <a:lnSpc>
                <a:spcPct val="107000"/>
              </a:lnSpc>
              <a:spcBef>
                <a:spcPts val="0"/>
              </a:spcBef>
              <a:spcAft>
                <a:spcPts val="0"/>
              </a:spcAft>
              <a:buFont typeface="Symbol" panose="05050102010706020507" pitchFamily="18" charset="2"/>
              <a:buChar char=""/>
            </a:pPr>
            <a:r>
              <a:rPr lang="en-IN" sz="1800" b="1" dirty="0">
                <a:solidFill>
                  <a:schemeClr val="tx2"/>
                </a:solidFill>
                <a:effectLst/>
                <a:latin typeface="Times New Roman" panose="02020603050405020304" pitchFamily="18" charset="0"/>
                <a:ea typeface="Times New Roman" panose="02020603050405020304" pitchFamily="18" charset="0"/>
              </a:rPr>
              <a:t>Recognize Hand Gestures:</a:t>
            </a:r>
            <a:endParaRPr lang="en-US" sz="1800" dirty="0">
              <a:solidFill>
                <a:schemeClr val="tx2"/>
              </a:solidFill>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B252320F-8FCE-44DB-91F9-FAF3BB8B988E}"/>
              </a:ext>
            </a:extLst>
          </p:cNvPr>
          <p:cNvPicPr>
            <a:picLocks noChangeAspect="1"/>
          </p:cNvPicPr>
          <p:nvPr/>
        </p:nvPicPr>
        <p:blipFill rotWithShape="1">
          <a:blip r:embed="rId2">
            <a:extLst>
              <a:ext uri="{28A0092B-C50C-407E-A947-70E740481C1C}">
                <a14:useLocalDpi xmlns:a14="http://schemas.microsoft.com/office/drawing/2010/main" val="0"/>
              </a:ext>
            </a:extLst>
          </a:blip>
          <a:srcRect l="25945" t="32156" r="31072" b="13558"/>
          <a:stretch/>
        </p:blipFill>
        <p:spPr bwMode="auto">
          <a:xfrm>
            <a:off x="2651163" y="1551624"/>
            <a:ext cx="6889673" cy="353418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7310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79B498-F642-41A4-9A57-40DD7E14A089}"/>
              </a:ext>
            </a:extLst>
          </p:cNvPr>
          <p:cNvPicPr>
            <a:picLocks/>
          </p:cNvPicPr>
          <p:nvPr/>
        </p:nvPicPr>
        <p:blipFill rotWithShape="1">
          <a:blip r:embed="rId2">
            <a:extLst>
              <a:ext uri="{28A0092B-C50C-407E-A947-70E740481C1C}">
                <a14:useLocalDpi xmlns:a14="http://schemas.microsoft.com/office/drawing/2010/main" val="0"/>
              </a:ext>
            </a:extLst>
          </a:blip>
          <a:srcRect l="56526" t="26091" r="9995" b="26618"/>
          <a:stretch/>
        </p:blipFill>
        <p:spPr bwMode="auto">
          <a:xfrm>
            <a:off x="2644050" y="4343400"/>
            <a:ext cx="2743200" cy="2057400"/>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A7CBF5E7-2F76-4B9C-A5FE-43857008A07C}"/>
              </a:ext>
            </a:extLst>
          </p:cNvPr>
          <p:cNvPicPr>
            <a:picLocks/>
          </p:cNvPicPr>
          <p:nvPr/>
        </p:nvPicPr>
        <p:blipFill rotWithShape="1">
          <a:blip r:embed="rId3">
            <a:extLst>
              <a:ext uri="{28A0092B-C50C-407E-A947-70E740481C1C}">
                <a14:useLocalDpi xmlns:a14="http://schemas.microsoft.com/office/drawing/2010/main" val="0"/>
              </a:ext>
            </a:extLst>
          </a:blip>
          <a:srcRect l="56411" t="25684" r="9765" b="26414"/>
          <a:stretch/>
        </p:blipFill>
        <p:spPr bwMode="auto">
          <a:xfrm>
            <a:off x="2644050" y="1442222"/>
            <a:ext cx="2743200" cy="2057400"/>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96E9432-5658-4D67-B18D-E3F3CCB1702F}"/>
              </a:ext>
            </a:extLst>
          </p:cNvPr>
          <p:cNvPicPr>
            <a:picLocks/>
          </p:cNvPicPr>
          <p:nvPr/>
        </p:nvPicPr>
        <p:blipFill rotWithShape="1">
          <a:blip r:embed="rId4">
            <a:extLst>
              <a:ext uri="{28A0092B-C50C-407E-A947-70E740481C1C}">
                <a14:useLocalDpi xmlns:a14="http://schemas.microsoft.com/office/drawing/2010/main" val="0"/>
              </a:ext>
            </a:extLst>
          </a:blip>
          <a:srcRect l="56411" t="25888" r="9651" b="26210"/>
          <a:stretch/>
        </p:blipFill>
        <p:spPr bwMode="auto">
          <a:xfrm>
            <a:off x="6884128" y="1442222"/>
            <a:ext cx="2743200" cy="205740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BC87F38C-8295-4E2F-B301-ED4AB9065DB8}"/>
              </a:ext>
            </a:extLst>
          </p:cNvPr>
          <p:cNvPicPr>
            <a:picLocks/>
          </p:cNvPicPr>
          <p:nvPr/>
        </p:nvPicPr>
        <p:blipFill rotWithShape="1">
          <a:blip r:embed="rId5">
            <a:extLst>
              <a:ext uri="{28A0092B-C50C-407E-A947-70E740481C1C}">
                <a14:useLocalDpi xmlns:a14="http://schemas.microsoft.com/office/drawing/2010/main" val="0"/>
              </a:ext>
            </a:extLst>
          </a:blip>
          <a:srcRect l="55379" t="32818" r="16530" b="27025"/>
          <a:stretch/>
        </p:blipFill>
        <p:spPr bwMode="auto">
          <a:xfrm>
            <a:off x="6884128" y="4369481"/>
            <a:ext cx="2743200" cy="205740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5FC50667-43CF-47FE-A7D3-FB0ADCB5974A}"/>
              </a:ext>
            </a:extLst>
          </p:cNvPr>
          <p:cNvPicPr>
            <a:picLocks/>
          </p:cNvPicPr>
          <p:nvPr/>
        </p:nvPicPr>
        <p:blipFill rotWithShape="1">
          <a:blip r:embed="rId6">
            <a:extLst>
              <a:ext uri="{28A0092B-C50C-407E-A947-70E740481C1C}">
                <a14:useLocalDpi xmlns:a14="http://schemas.microsoft.com/office/drawing/2010/main" val="0"/>
              </a:ext>
            </a:extLst>
          </a:blip>
          <a:srcRect l="56756" t="25480" r="9535" b="26618"/>
          <a:stretch/>
        </p:blipFill>
        <p:spPr bwMode="auto">
          <a:xfrm>
            <a:off x="2644050" y="7109279"/>
            <a:ext cx="2743200" cy="205740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129D4FDD-F61E-4302-A8E6-417BA10D5DBE}"/>
              </a:ext>
            </a:extLst>
          </p:cNvPr>
          <p:cNvPicPr>
            <a:picLocks/>
          </p:cNvPicPr>
          <p:nvPr/>
        </p:nvPicPr>
        <p:blipFill rotWithShape="1">
          <a:blip r:embed="rId7">
            <a:extLst>
              <a:ext uri="{28A0092B-C50C-407E-A947-70E740481C1C}">
                <a14:useLocalDpi xmlns:a14="http://schemas.microsoft.com/office/drawing/2010/main" val="0"/>
              </a:ext>
            </a:extLst>
          </a:blip>
          <a:srcRect l="56640" t="26295" r="9651" b="26414"/>
          <a:stretch/>
        </p:blipFill>
        <p:spPr bwMode="auto">
          <a:xfrm>
            <a:off x="6184810" y="7112454"/>
            <a:ext cx="2743200" cy="2057400"/>
          </a:xfrm>
          <a:prstGeom prst="rect">
            <a:avLst/>
          </a:prstGeom>
          <a:noFill/>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17E50E20-0818-4768-8632-603148C42DE6}"/>
              </a:ext>
            </a:extLst>
          </p:cNvPr>
          <p:cNvSpPr txBox="1"/>
          <p:nvPr/>
        </p:nvSpPr>
        <p:spPr>
          <a:xfrm>
            <a:off x="3046521" y="194651"/>
            <a:ext cx="6098958" cy="707886"/>
          </a:xfrm>
          <a:prstGeom prst="rect">
            <a:avLst/>
          </a:prstGeom>
          <a:noFill/>
        </p:spPr>
        <p:txBody>
          <a:bodyPr wrap="square">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OUTPUTS:</a:t>
            </a:r>
          </a:p>
        </p:txBody>
      </p:sp>
    </p:spTree>
    <p:extLst>
      <p:ext uri="{BB962C8B-B14F-4D97-AF65-F5344CB8AC3E}">
        <p14:creationId xmlns:p14="http://schemas.microsoft.com/office/powerpoint/2010/main" val="276102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20B48F-E02A-4DFC-BC82-7BCE4531F1D8}"/>
              </a:ext>
            </a:extLst>
          </p:cNvPr>
          <p:cNvSpPr txBox="1"/>
          <p:nvPr/>
        </p:nvSpPr>
        <p:spPr>
          <a:xfrm>
            <a:off x="3046521" y="332963"/>
            <a:ext cx="6098958" cy="707886"/>
          </a:xfrm>
          <a:prstGeom prst="rect">
            <a:avLst/>
          </a:prstGeom>
          <a:noFill/>
        </p:spPr>
        <p:txBody>
          <a:bodyPr wrap="square">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REFERENCES</a:t>
            </a:r>
          </a:p>
        </p:txBody>
      </p:sp>
      <p:sp>
        <p:nvSpPr>
          <p:cNvPr id="7" name="TextBox 6">
            <a:extLst>
              <a:ext uri="{FF2B5EF4-FFF2-40B4-BE49-F238E27FC236}">
                <a16:creationId xmlns:a16="http://schemas.microsoft.com/office/drawing/2014/main" id="{0CD94000-3277-4447-8160-6B7768911F0B}"/>
              </a:ext>
            </a:extLst>
          </p:cNvPr>
          <p:cNvSpPr txBox="1"/>
          <p:nvPr/>
        </p:nvSpPr>
        <p:spPr>
          <a:xfrm>
            <a:off x="944880" y="1399462"/>
            <a:ext cx="10302240" cy="5293693"/>
          </a:xfrm>
          <a:prstGeom prst="rect">
            <a:avLst/>
          </a:prstGeom>
          <a:noFill/>
        </p:spPr>
        <p:txBody>
          <a:bodyPr wrap="square">
            <a:spAutoFit/>
          </a:bodyPr>
          <a:lstStyle/>
          <a:p>
            <a:pPr marR="168910" lvl="0" algn="just" fontAlgn="base">
              <a:lnSpc>
                <a:spcPct val="103000"/>
              </a:lnSpc>
              <a:spcBef>
                <a:spcPts val="0"/>
              </a:spcBef>
              <a:spcAft>
                <a:spcPts val="50"/>
              </a:spcAft>
              <a:buClr>
                <a:srgbClr val="0563C1"/>
              </a:buClr>
              <a:buSzPts val="1100"/>
            </a:pPr>
            <a:r>
              <a:rPr lang="en-US" sz="1400" b="1" u="sng" dirty="0">
                <a:solidFill>
                  <a:schemeClr val="tx2">
                    <a:lumMod val="90000"/>
                  </a:schemeClr>
                </a:solidFill>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[1] </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Siddharth S. </a:t>
            </a:r>
            <a:r>
              <a:rPr lang="en-US" sz="1400" u="sng" strike="noStrike" dirty="0" err="1">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Rautaray</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Anupam Agrawal (IIT, Allahabad, 2012): Real time hand gesture</a:t>
            </a:r>
            <a:r>
              <a:rPr lang="en-US" sz="1400" u="none"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recognition system for dynamic applications</a:t>
            </a:r>
            <a:r>
              <a:rPr lang="en-US" sz="1400" b="1" u="none"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1400" b="1"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u="sng" dirty="0">
              <a:solidFill>
                <a:schemeClr val="tx2">
                  <a:lumMod val="90000"/>
                </a:schemeClr>
              </a:solidFill>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R="168910" lvl="0" algn="just" fontAlgn="base">
              <a:lnSpc>
                <a:spcPct val="103000"/>
              </a:lnSpc>
              <a:spcBef>
                <a:spcPts val="0"/>
              </a:spcBef>
              <a:spcAft>
                <a:spcPts val="50"/>
              </a:spcAft>
              <a:buClr>
                <a:srgbClr val="0563C1"/>
              </a:buClr>
              <a:buSzPts val="1100"/>
            </a:pPr>
            <a:endParaRPr lang="en-US" sz="1400" b="1"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pPr marR="168910" lvl="0" algn="just" fontAlgn="base">
              <a:lnSpc>
                <a:spcPct val="103000"/>
              </a:lnSpc>
              <a:spcBef>
                <a:spcPts val="0"/>
              </a:spcBef>
              <a:spcAft>
                <a:spcPts val="50"/>
              </a:spcAft>
              <a:buClr>
                <a:srgbClr val="0563C1"/>
              </a:buClr>
              <a:buSzPts val="1100"/>
            </a:pPr>
            <a:r>
              <a:rPr lang="en-US" sz="1400" b="1"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[2] </a:t>
            </a:r>
            <a:r>
              <a:rPr lang="en-US" sz="1400" u="sng" strike="noStrike" dirty="0" err="1">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Suthagar</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S., K. S. </a:t>
            </a:r>
            <a:r>
              <a:rPr lang="en-US" sz="1400" u="sng" strike="noStrike" dirty="0" err="1">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Tamilselvan</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P. </a:t>
            </a:r>
            <a:r>
              <a:rPr lang="en-US" sz="1400" u="sng" strike="noStrike" dirty="0" err="1">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Balakumar</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B. Rajalakshmi, C. </a:t>
            </a:r>
            <a:r>
              <a:rPr lang="en-US" sz="1400" u="sng" strike="noStrike" dirty="0" err="1">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Roshini</a:t>
            </a:r>
            <a:r>
              <a:rPr lang="en-US" sz="1400" b="1"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(2020): Translation      of</a:t>
            </a:r>
            <a:r>
              <a:rPr lang="en-US" sz="1400" u="none"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US" sz="1400" u="none"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400" u="sng" dirty="0">
                <a:solidFill>
                  <a:schemeClr val="tx2">
                    <a:lumMod val="90000"/>
                  </a:schemeClr>
                </a:solidFill>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Sign Language for Deaf and Dumb People</a:t>
            </a:r>
            <a:r>
              <a:rPr lang="en-US" sz="1400" b="1" dirty="0">
                <a:solidFill>
                  <a:schemeClr val="tx2">
                    <a:lumMod val="90000"/>
                  </a:schemeClr>
                </a:solidFill>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 </a:t>
            </a:r>
            <a:endParaRPr lang="en-US" sz="1400" b="1" dirty="0">
              <a:solidFill>
                <a:schemeClr val="tx2">
                  <a:lumMod val="90000"/>
                </a:schemeClr>
              </a:solidFill>
              <a:latin typeface="Times New Roman" panose="02020603050405020304" pitchFamily="18" charset="0"/>
              <a:ea typeface="Times New Roman" panose="02020603050405020304" pitchFamily="18" charset="0"/>
            </a:endParaRPr>
          </a:p>
          <a:p>
            <a:pPr marR="168910" lvl="0" algn="just" fontAlgn="base">
              <a:lnSpc>
                <a:spcPct val="103000"/>
              </a:lnSpc>
              <a:spcBef>
                <a:spcPts val="0"/>
              </a:spcBef>
              <a:spcAft>
                <a:spcPts val="50"/>
              </a:spcAft>
              <a:buClr>
                <a:srgbClr val="0563C1"/>
              </a:buClr>
              <a:buSzPts val="1100"/>
            </a:pPr>
            <a:endParaRPr lang="en-US" sz="1400" dirty="0">
              <a:solidFill>
                <a:schemeClr val="tx2">
                  <a:lumMod val="90000"/>
                </a:schemeClr>
              </a:solidFill>
              <a:latin typeface="Times New Roman" panose="02020603050405020304" pitchFamily="18" charset="0"/>
              <a:ea typeface="Times New Roman" panose="02020603050405020304" pitchFamily="18" charset="0"/>
            </a:endParaRPr>
          </a:p>
          <a:p>
            <a:pPr marR="168910" lvl="0" algn="just" fontAlgn="base">
              <a:lnSpc>
                <a:spcPct val="103000"/>
              </a:lnSpc>
              <a:spcBef>
                <a:spcPts val="0"/>
              </a:spcBef>
              <a:spcAft>
                <a:spcPts val="50"/>
              </a:spcAft>
              <a:buClr>
                <a:srgbClr val="0563C1"/>
              </a:buClr>
              <a:buSzPts val="1100"/>
            </a:pPr>
            <a:r>
              <a:rPr lang="en-US" sz="1400" b="1"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[3] </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Syed </a:t>
            </a:r>
            <a:r>
              <a:rPr lang="en-US" sz="1400" u="sng" strike="noStrike" dirty="0" err="1">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Raquib</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Shareef, Mohammed Mannan Hussain(</a:t>
            </a:r>
            <a:r>
              <a:rPr lang="en-US" sz="1400" u="sng" strike="noStrike" dirty="0" err="1">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Muffakham</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Jah College of</a:t>
            </a:r>
            <a:r>
              <a:rPr lang="en-US" sz="1400" u="none"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US" sz="1400" u="sng" dirty="0">
                <a:solidFill>
                  <a:schemeClr val="tx2">
                    <a:lumMod val="90000"/>
                  </a:schemeClr>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Engineering and Technology, Hyderabad, Telangana-500034, India, 2020): Hand Gesture Recognition</a:t>
            </a:r>
            <a:r>
              <a:rPr lang="en-US" sz="1400" u="none" strike="noStrike" dirty="0">
                <a:solidFill>
                  <a:schemeClr val="tx2">
                    <a:lumMod val="90000"/>
                  </a:schemeClr>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US" sz="1400" u="sng" dirty="0">
                <a:solidFill>
                  <a:schemeClr val="tx2">
                    <a:lumMod val="90000"/>
                  </a:schemeClr>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System for Deaf and Dumb</a:t>
            </a:r>
            <a:r>
              <a:rPr lang="en-US" sz="1400" b="1" u="none" strike="noStrike" dirty="0">
                <a:solidFill>
                  <a:schemeClr val="tx2">
                    <a:lumMod val="90000"/>
                  </a:schemeClr>
                </a:solidFill>
                <a:effectLst/>
                <a:latin typeface="Times New Roman" panose="02020603050405020304" pitchFamily="18" charset="0"/>
                <a:ea typeface="Times New Roman" panose="02020603050405020304" pitchFamily="18" charset="0"/>
                <a:hlinkClick r:id="rId4">
                  <a:extLst>
                    <a:ext uri="{A12FA001-AC4F-418D-AE19-62706E023703}">
                      <ahyp:hlinkClr xmlns:ahyp="http://schemas.microsoft.com/office/drawing/2018/hyperlinkcolor" val="tx"/>
                    </a:ext>
                  </a:extLst>
                </a:hlinkClick>
              </a:rPr>
              <a:t> </a:t>
            </a:r>
            <a:endParaRPr lang="en-US" sz="1400" dirty="0">
              <a:solidFill>
                <a:schemeClr val="tx2">
                  <a:lumMod val="90000"/>
                </a:schemeClr>
              </a:solidFill>
              <a:effectLst/>
              <a:latin typeface="Times New Roman" panose="02020603050405020304" pitchFamily="18" charset="0"/>
              <a:ea typeface="Times New Roman" panose="02020603050405020304" pitchFamily="18" charset="0"/>
            </a:endParaRPr>
          </a:p>
          <a:p>
            <a:pPr marL="179705" marR="0" indent="0" algn="just">
              <a:lnSpc>
                <a:spcPct val="107000"/>
              </a:lnSpc>
              <a:spcBef>
                <a:spcPts val="0"/>
              </a:spcBef>
              <a:spcAft>
                <a:spcPts val="0"/>
              </a:spcAft>
            </a:pPr>
            <a:r>
              <a:rPr lang="en-US" sz="1400" b="1" dirty="0">
                <a:solidFill>
                  <a:schemeClr val="tx2">
                    <a:lumMod val="90000"/>
                  </a:schemeClr>
                </a:solidFill>
                <a:effectLst/>
                <a:latin typeface="Times New Roman" panose="02020603050405020304" pitchFamily="18" charset="0"/>
                <a:ea typeface="Times New Roman" panose="02020603050405020304" pitchFamily="18" charset="0"/>
              </a:rPr>
              <a:t> </a:t>
            </a:r>
            <a:endParaRPr lang="en-US" sz="1400" dirty="0">
              <a:solidFill>
                <a:schemeClr val="tx2">
                  <a:lumMod val="90000"/>
                </a:schemeClr>
              </a:solidFill>
              <a:effectLst/>
              <a:latin typeface="Times New Roman" panose="02020603050405020304" pitchFamily="18" charset="0"/>
              <a:ea typeface="Times New Roman" panose="02020603050405020304" pitchFamily="18" charset="0"/>
            </a:endParaRPr>
          </a:p>
          <a:p>
            <a:pPr marR="168910" lvl="0" algn="just" fontAlgn="base">
              <a:lnSpc>
                <a:spcPct val="103000"/>
              </a:lnSpc>
              <a:spcBef>
                <a:spcPts val="0"/>
              </a:spcBef>
              <a:spcAft>
                <a:spcPts val="50"/>
              </a:spcAft>
              <a:buClr>
                <a:srgbClr val="0563C1"/>
              </a:buClr>
              <a:buSzPts val="1100"/>
            </a:pPr>
            <a:r>
              <a:rPr lang="en-US" sz="1400" b="1"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[4] </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Kanwal Yousaf, Zahid Mehmood, </a:t>
            </a:r>
            <a:r>
              <a:rPr lang="en-US" sz="1400" u="sng" strike="noStrike" dirty="0" err="1">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Tanzila</a:t>
            </a:r>
            <a:r>
              <a:rPr lang="en-US" sz="1400" u="sng"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Saba, Amjad Rehman, Muhammad Rashid,         Muhammad</a:t>
            </a:r>
            <a:r>
              <a:rPr lang="en-US" sz="1400" u="none" strike="noStrike" dirty="0">
                <a:solidFill>
                  <a:schemeClr val="tx2">
                    <a:lumMod val="90000"/>
                  </a:schemeClr>
                </a:solidFill>
                <a:effectLst/>
                <a:uFill>
                  <a:solidFill>
                    <a:srgbClr val="0563C1"/>
                  </a:solidFill>
                </a:uFill>
                <a:latin typeface="Times New Roman" panose="02020603050405020304" pitchFamily="18" charset="0"/>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US" sz="1400" u="sng" dirty="0">
                <a:solidFill>
                  <a:schemeClr val="tx2">
                    <a:lumMod val="9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Altaf, and Zhang </a:t>
            </a:r>
            <a:r>
              <a:rPr lang="en-US" sz="1400" u="sng" dirty="0" err="1">
                <a:solidFill>
                  <a:schemeClr val="tx2">
                    <a:lumMod val="9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Shuguang</a:t>
            </a:r>
            <a:r>
              <a:rPr lang="en-US" sz="1400" u="sng" dirty="0">
                <a:solidFill>
                  <a:schemeClr val="tx2">
                    <a:lumMod val="9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(2018): A Novel Technique for Speech Recognition and Visualization</a:t>
            </a:r>
            <a:r>
              <a:rPr lang="en-US" sz="1400" u="none" strike="noStrike" dirty="0">
                <a:solidFill>
                  <a:schemeClr val="tx2">
                    <a:lumMod val="9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US" sz="1400" u="sng" dirty="0">
                <a:solidFill>
                  <a:schemeClr val="tx2">
                    <a:lumMod val="9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Based Mobile Application to Support Two-Way Communication Between Deaf-Mute and Normal</a:t>
            </a:r>
            <a:r>
              <a:rPr lang="en-US" sz="1400" u="none" strike="noStrike" dirty="0">
                <a:solidFill>
                  <a:schemeClr val="tx2">
                    <a:lumMod val="9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US" sz="1400" u="sng" dirty="0">
                <a:solidFill>
                  <a:schemeClr val="tx2">
                    <a:lumMod val="9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People</a:t>
            </a:r>
            <a:r>
              <a:rPr lang="en-US" sz="1400" u="none" strike="noStrike" dirty="0">
                <a:solidFill>
                  <a:schemeClr val="tx2">
                    <a:lumMod val="90000"/>
                  </a:schemeClr>
                </a:solidFill>
                <a:effectLst/>
                <a:latin typeface="Times New Roman" panose="02020603050405020304" pitchFamily="18" charset="0"/>
                <a:ea typeface="Times New Roman" panose="02020603050405020304" pitchFamily="18" charset="0"/>
                <a:hlinkClick r:id="rId5">
                  <a:extLst>
                    <a:ext uri="{A12FA001-AC4F-418D-AE19-62706E023703}">
                      <ahyp:hlinkClr xmlns:ahyp="http://schemas.microsoft.com/office/drawing/2018/hyperlinkcolor" val="tx"/>
                    </a:ext>
                  </a:extLst>
                </a:hlinkClick>
              </a:rPr>
              <a:t> </a:t>
            </a:r>
            <a:endParaRPr lang="en-US" sz="1400" dirty="0">
              <a:solidFill>
                <a:schemeClr val="tx2">
                  <a:lumMod val="90000"/>
                </a:schemeClr>
              </a:solidFill>
              <a:effectLst/>
              <a:latin typeface="Times New Roman" panose="02020603050405020304" pitchFamily="18" charset="0"/>
              <a:ea typeface="Times New Roman" panose="02020603050405020304" pitchFamily="18" charset="0"/>
            </a:endParaRPr>
          </a:p>
          <a:p>
            <a:pPr marL="285750" marR="344805" indent="-285750" fontAlgn="base">
              <a:lnSpc>
                <a:spcPct val="107000"/>
              </a:lnSpc>
              <a:spcAft>
                <a:spcPts val="585"/>
              </a:spcAft>
              <a:buClr>
                <a:schemeClr val="accent1"/>
              </a:buClr>
              <a:buSzPct val="100000"/>
              <a:buFont typeface="Arial" panose="020B0604020202020204" pitchFamily="34" charset="0"/>
              <a:buChar char="•"/>
            </a:pPr>
            <a:endParaRPr lang="en-IN"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endParaRPr>
          </a:p>
          <a:p>
            <a:pPr marL="285750" marR="344805" indent="-285750" fontAlgn="base">
              <a:lnSpc>
                <a:spcPct val="107000"/>
              </a:lnSpc>
              <a:spcAft>
                <a:spcPts val="585"/>
              </a:spcAft>
              <a:buClr>
                <a:schemeClr val="accent1"/>
              </a:buClr>
              <a:buSzPct val="100000"/>
              <a:buFont typeface="Arial" panose="020B0604020202020204" pitchFamily="34" charset="0"/>
              <a:buChar char="•"/>
            </a:pPr>
            <a:r>
              <a:rPr lang="en-IN"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https://google.github.io/mediapipe/getting_started/python.html</a:t>
            </a:r>
            <a:endParaRPr lang="en-US"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285750" marR="344805" lvl="0" indent="-285750" algn="l" fontAlgn="base">
              <a:lnSpc>
                <a:spcPct val="107000"/>
              </a:lnSpc>
              <a:spcBef>
                <a:spcPts val="0"/>
              </a:spcBef>
              <a:spcAft>
                <a:spcPts val="585"/>
              </a:spcAft>
              <a:buClr>
                <a:schemeClr val="accent1"/>
              </a:buClr>
              <a:buSzPct val="100000"/>
              <a:buFont typeface="Arial" panose="020B0604020202020204" pitchFamily="34" charset="0"/>
              <a:buChar char="•"/>
            </a:pPr>
            <a:r>
              <a:rPr lang="en-IN"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https://www.tensorflow.org/learn</a:t>
            </a:r>
            <a:endParaRPr lang="en-IN"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285750" marR="344805" indent="-285750" fontAlgn="base">
              <a:lnSpc>
                <a:spcPct val="107000"/>
              </a:lnSpc>
              <a:spcAft>
                <a:spcPts val="585"/>
              </a:spcAft>
              <a:buClr>
                <a:schemeClr val="accent1"/>
              </a:buClr>
              <a:buSzPct val="100000"/>
              <a:buFont typeface="Arial" panose="020B0604020202020204" pitchFamily="34" charset="0"/>
              <a:buChar char="•"/>
            </a:pPr>
            <a:r>
              <a:rPr lang="en-IN"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https://www.geeksforgeeks.org/python-programming-language/</a:t>
            </a:r>
            <a:endParaRPr lang="en-US"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285750" marR="344805" indent="-285750" fontAlgn="base">
              <a:lnSpc>
                <a:spcPct val="107000"/>
              </a:lnSpc>
              <a:spcAft>
                <a:spcPts val="585"/>
              </a:spcAft>
              <a:buClr>
                <a:schemeClr val="accent1"/>
              </a:buClr>
              <a:buSzPct val="100000"/>
              <a:buFont typeface="Arial" panose="020B0604020202020204" pitchFamily="34" charset="0"/>
              <a:buChar char="•"/>
            </a:pPr>
            <a:r>
              <a:rPr lang="en-IN"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9">
                  <a:extLst>
                    <a:ext uri="{A12FA001-AC4F-418D-AE19-62706E023703}">
                      <ahyp:hlinkClr xmlns:ahyp="http://schemas.microsoft.com/office/drawing/2018/hyperlinkcolor" val="tx"/>
                    </a:ext>
                  </a:extLst>
                </a:hlinkClick>
              </a:rPr>
              <a:t>https://keras.io/api/datasets/</a:t>
            </a:r>
            <a:endParaRPr lang="en-US"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285750" marR="344805" indent="-285750" fontAlgn="base">
              <a:lnSpc>
                <a:spcPct val="107000"/>
              </a:lnSpc>
              <a:spcAft>
                <a:spcPts val="585"/>
              </a:spcAft>
              <a:buClr>
                <a:schemeClr val="accent1"/>
              </a:buClr>
              <a:buSzPct val="100000"/>
              <a:buFont typeface="Arial" panose="020B0604020202020204" pitchFamily="34" charset="0"/>
              <a:buChar char="•"/>
            </a:pPr>
            <a:r>
              <a:rPr lang="en-IN"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10">
                  <a:extLst>
                    <a:ext uri="{A12FA001-AC4F-418D-AE19-62706E023703}">
                      <ahyp:hlinkClr xmlns:ahyp="http://schemas.microsoft.com/office/drawing/2018/hyperlinkcolor" val="tx"/>
                    </a:ext>
                  </a:extLst>
                </a:hlinkClick>
              </a:rPr>
              <a:t>https://www.jetbrains.com/pycharm/</a:t>
            </a:r>
            <a:endParaRPr lang="en-US"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285750" marR="344805" indent="-285750" fontAlgn="base">
              <a:lnSpc>
                <a:spcPct val="107000"/>
              </a:lnSpc>
              <a:spcAft>
                <a:spcPts val="585"/>
              </a:spcAft>
              <a:buClr>
                <a:schemeClr val="accent1"/>
              </a:buClr>
              <a:buSzPct val="100000"/>
              <a:buFont typeface="Arial" panose="020B0604020202020204" pitchFamily="34" charset="0"/>
              <a:buChar char="•"/>
            </a:pPr>
            <a:r>
              <a:rPr lang="en-IN"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http://pythonhow.com/ </a:t>
            </a:r>
            <a:endParaRPr lang="en-US"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285750" marR="344805" indent="-285750" fontAlgn="base">
              <a:lnSpc>
                <a:spcPct val="107000"/>
              </a:lnSpc>
              <a:spcAft>
                <a:spcPts val="585"/>
              </a:spcAft>
              <a:buClr>
                <a:schemeClr val="accent1"/>
              </a:buClr>
              <a:buSzPct val="100000"/>
              <a:buFont typeface="Arial" panose="020B0604020202020204" pitchFamily="34" charset="0"/>
              <a:buChar char="•"/>
            </a:pPr>
            <a:r>
              <a:rPr lang="en-IN"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hlinkClick r:id="rId12">
                  <a:extLst>
                    <a:ext uri="{A12FA001-AC4F-418D-AE19-62706E023703}">
                      <ahyp:hlinkClr xmlns:ahyp="http://schemas.microsoft.com/office/drawing/2018/hyperlinkcolor" val="tx"/>
                    </a:ext>
                  </a:extLst>
                </a:hlinkClick>
              </a:rPr>
              <a:t>http://opencv.org/ </a:t>
            </a:r>
            <a:endParaRPr lang="en-US"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344805" lvl="0" indent="-342900" algn="l" fontAlgn="base">
              <a:lnSpc>
                <a:spcPct val="107000"/>
              </a:lnSpc>
              <a:spcBef>
                <a:spcPts val="0"/>
              </a:spcBef>
              <a:spcAft>
                <a:spcPts val="585"/>
              </a:spcAft>
              <a:buClr>
                <a:srgbClr val="000000"/>
              </a:buClr>
              <a:buSzPts val="1200"/>
              <a:buFont typeface="+mj-lt"/>
              <a:buAutoNum type="arabicPeriod"/>
            </a:pPr>
            <a:endParaRPr lang="en-US" sz="1400" u="sng" strike="noStrike" dirty="0">
              <a:solidFill>
                <a:srgbClr val="0070C0"/>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814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54E977-6C5C-4A8B-8FD9-6A830525EC59}"/>
              </a:ext>
            </a:extLst>
          </p:cNvPr>
          <p:cNvSpPr txBox="1"/>
          <p:nvPr/>
        </p:nvSpPr>
        <p:spPr>
          <a:xfrm>
            <a:off x="1770356" y="2241280"/>
            <a:ext cx="8651288" cy="1323439"/>
          </a:xfrm>
          <a:prstGeom prst="rect">
            <a:avLst/>
          </a:prstGeom>
          <a:noFill/>
        </p:spPr>
        <p:txBody>
          <a:bodyPr wrap="square">
            <a:spAutoFit/>
          </a:bodyPr>
          <a:lstStyle/>
          <a:p>
            <a:pPr algn="ctr"/>
            <a:r>
              <a:rPr lang="en-US" sz="8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p>
        </p:txBody>
      </p:sp>
    </p:spTree>
    <p:extLst>
      <p:ext uri="{BB962C8B-B14F-4D97-AF65-F5344CB8AC3E}">
        <p14:creationId xmlns:p14="http://schemas.microsoft.com/office/powerpoint/2010/main" val="589092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672812-A9C1-4BCE-9879-CBD77E85B84A}"/>
              </a:ext>
            </a:extLst>
          </p:cNvPr>
          <p:cNvSpPr/>
          <p:nvPr/>
        </p:nvSpPr>
        <p:spPr>
          <a:xfrm>
            <a:off x="2642422" y="542402"/>
            <a:ext cx="7673510" cy="707886"/>
          </a:xfrm>
          <a:prstGeom prst="rect">
            <a:avLst/>
          </a:prstGeom>
          <a:noFill/>
        </p:spPr>
        <p:txBody>
          <a:bodyPr wrap="square" lIns="91440" tIns="45720" rIns="91440" bIns="45720">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a:t>
            </a:r>
          </a:p>
        </p:txBody>
      </p:sp>
      <p:sp>
        <p:nvSpPr>
          <p:cNvPr id="4" name="TextBox 3">
            <a:extLst>
              <a:ext uri="{FF2B5EF4-FFF2-40B4-BE49-F238E27FC236}">
                <a16:creationId xmlns:a16="http://schemas.microsoft.com/office/drawing/2014/main" id="{C33B89CC-0B67-4000-9D38-5E7E6BB2082B}"/>
              </a:ext>
            </a:extLst>
          </p:cNvPr>
          <p:cNvSpPr txBox="1"/>
          <p:nvPr/>
        </p:nvSpPr>
        <p:spPr>
          <a:xfrm>
            <a:off x="909443" y="1997839"/>
            <a:ext cx="5802816" cy="4093428"/>
          </a:xfrm>
          <a:prstGeom prst="rect">
            <a:avLst/>
          </a:prstGeom>
          <a:noFill/>
        </p:spPr>
        <p:txBody>
          <a:bodyPr wrap="square">
            <a:spAutoFit/>
          </a:bodyPr>
          <a:lstStyle/>
          <a:p>
            <a:pPr marL="285750" indent="-285750" algn="just">
              <a:buFont typeface="Arial" panose="020B0604020202020204" pitchFamily="34" charset="0"/>
              <a:buChar char="•"/>
            </a:pPr>
            <a:r>
              <a:rPr lang="en-US" sz="2000" dirty="0"/>
              <a:t>According to World Health Organization (WHO), about 285 million people are visually impaired worldwide, 466 million people have disabling hearing loss and 1 million people are dumb.</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These specially aided people are discriminated and mostly suffer in various sectors of our society.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Communication is the basis of human progress, and an obstacle for these specially abled people.</a:t>
            </a:r>
          </a:p>
        </p:txBody>
      </p:sp>
      <p:pic>
        <p:nvPicPr>
          <p:cNvPr id="1026" name="Picture 2" descr="Lip reading and sign language: The history of deaf communication (FlipSide)  | Flipside News | wvgazettemail.com">
            <a:extLst>
              <a:ext uri="{FF2B5EF4-FFF2-40B4-BE49-F238E27FC236}">
                <a16:creationId xmlns:a16="http://schemas.microsoft.com/office/drawing/2014/main" id="{6BE1CF66-2F6D-40D6-8CA5-CD96D61DA15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719" b="95588" l="9960" r="96097">
                        <a14:foregroundMark x1="44818" y1="17320" x2="44818" y2="17320"/>
                        <a14:foregroundMark x1="73351" y1="25817" x2="81292" y2="56373"/>
                        <a14:foregroundMark x1="81292" y1="56373" x2="82100" y2="54248"/>
                        <a14:foregroundMark x1="86810" y1="27614" x2="86810" y2="27614"/>
                        <a14:foregroundMark x1="86810" y1="27451" x2="86676" y2="26634"/>
                        <a14:foregroundMark x1="84657" y1="23203" x2="89233" y2="20261"/>
                        <a14:foregroundMark x1="9287" y1="89052" x2="25841" y2="92484"/>
                        <a14:foregroundMark x1="25841" y1="92484" x2="30417" y2="91667"/>
                        <a14:foregroundMark x1="87483" y1="30065" x2="80215" y2="20588"/>
                        <a14:foregroundMark x1="93809" y1="25490" x2="94078" y2="30719"/>
                        <a14:foregroundMark x1="74966" y1="66667" x2="77793" y2="81209"/>
                        <a14:foregroundMark x1="77793" y1="81209" x2="81830" y2="67974"/>
                        <a14:foregroundMark x1="81830" y1="67974" x2="68775" y2="65033"/>
                        <a14:foregroundMark x1="68775" y1="65033" x2="67429" y2="65686"/>
                        <a14:foregroundMark x1="63257" y1="52778" x2="62719" y2="52941"/>
                        <a14:foregroundMark x1="73351" y1="51144" x2="72275" y2="50327"/>
                        <a14:foregroundMark x1="47510" y1="46242" x2="47376" y2="47712"/>
                        <a14:foregroundMark x1="28129" y1="17320" x2="28937" y2="19771"/>
                        <a14:foregroundMark x1="28937" y1="20915" x2="30013" y2="20261"/>
                        <a14:foregroundMark x1="37281" y1="19608" x2="36608" y2="16340"/>
                        <a14:foregroundMark x1="24226" y1="42484" x2="24764" y2="32516"/>
                        <a14:foregroundMark x1="19381" y1="19935" x2="26649" y2="8987"/>
                        <a14:foregroundMark x1="26649" y1="8987" x2="26918" y2="13235"/>
                        <a14:foregroundMark x1="22746" y1="20425" x2="29744" y2="16340"/>
                        <a14:foregroundMark x1="42799" y1="35784" x2="44684" y2="34477"/>
                        <a14:foregroundMark x1="44280" y1="52778" x2="44280" y2="50817"/>
                        <a14:foregroundMark x1="47645" y1="50817" x2="53567" y2="51634"/>
                        <a14:foregroundMark x1="63930" y1="49673" x2="69044" y2="50654"/>
                        <a14:foregroundMark x1="73755" y1="49346" x2="75101" y2="48366"/>
                        <a14:foregroundMark x1="84657" y1="33497" x2="96366" y2="27941"/>
                        <a14:foregroundMark x1="96366" y1="27941" x2="82100" y2="20588"/>
                        <a14:foregroundMark x1="82100" y1="20588" x2="82369" y2="19771"/>
                        <a14:foregroundMark x1="22611" y1="21732" x2="28129" y2="8660"/>
                        <a14:foregroundMark x1="28129" y1="8660" x2="30956" y2="5719"/>
                        <a14:foregroundMark x1="65949" y1="71242" x2="59354" y2="60131"/>
                        <a14:foregroundMark x1="59354" y1="60131" x2="59758" y2="60458"/>
                        <a14:foregroundMark x1="73755" y1="90359" x2="86810" y2="88562"/>
                        <a14:foregroundMark x1="68775" y1="94444" x2="82907" y2="95588"/>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689489" y="1914393"/>
            <a:ext cx="4235224" cy="3488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17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4FBE944-CFED-4178-A077-6AE7FAEACFCD}"/>
              </a:ext>
            </a:extLst>
          </p:cNvPr>
          <p:cNvSpPr txBox="1"/>
          <p:nvPr/>
        </p:nvSpPr>
        <p:spPr>
          <a:xfrm>
            <a:off x="499283" y="1256121"/>
            <a:ext cx="6663518" cy="5355312"/>
          </a:xfrm>
          <a:prstGeom prst="rect">
            <a:avLst/>
          </a:prstGeom>
          <a:noFill/>
        </p:spPr>
        <p:txBody>
          <a:bodyPr wrap="square">
            <a:spAutoFit/>
          </a:bodyPr>
          <a:lstStyle/>
          <a:p>
            <a:pPr marL="285750" indent="-285750" algn="just">
              <a:buFont typeface="Arial" panose="020B0604020202020204" pitchFamily="34" charset="0"/>
              <a:buChar char="•"/>
            </a:pPr>
            <a:r>
              <a:rPr lang="en-US" dirty="0"/>
              <a:t>Many of these people are not even exposed to sign languages and it is observed that it gives a great relief on a psychological level, when they find out about signing to connect themselves with others by expressing their love or emotions.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Deaf and dumb people use sign language as their primary means to express their thoughts and ideas to the people around them with different hand and body gestures.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Nowadays, the evolution of technology and the increasing use of computers gave the opportunity for developing new methods of education of deaf individuals and sign language interpreters.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 this project we aspire to help these specially-abled people by developing a software which could act as a communication bridge between these two sections of the society.. </a:t>
            </a:r>
            <a:endParaRPr lang="en-IN" dirty="0"/>
          </a:p>
        </p:txBody>
      </p:sp>
      <p:sp>
        <p:nvSpPr>
          <p:cNvPr id="3" name="Rectangle 2">
            <a:extLst>
              <a:ext uri="{FF2B5EF4-FFF2-40B4-BE49-F238E27FC236}">
                <a16:creationId xmlns:a16="http://schemas.microsoft.com/office/drawing/2014/main" id="{81CDB492-B8C4-4E22-87B0-ED4F2F1F2006}"/>
              </a:ext>
            </a:extLst>
          </p:cNvPr>
          <p:cNvSpPr/>
          <p:nvPr/>
        </p:nvSpPr>
        <p:spPr>
          <a:xfrm>
            <a:off x="2259245" y="246567"/>
            <a:ext cx="7673510" cy="707886"/>
          </a:xfrm>
          <a:prstGeom prst="rect">
            <a:avLst/>
          </a:prstGeom>
          <a:noFill/>
        </p:spPr>
        <p:txBody>
          <a:bodyPr wrap="square" lIns="91440" tIns="45720" rIns="91440" bIns="45720">
            <a:spAutoFit/>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CONTINUED…</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050" name="Picture 2" descr="2,812,702 Communication Vector Images, Communication Illustrations |  Depositphotos">
            <a:extLst>
              <a:ext uri="{FF2B5EF4-FFF2-40B4-BE49-F238E27FC236}">
                <a16:creationId xmlns:a16="http://schemas.microsoft.com/office/drawing/2014/main" id="{96A9210B-FFAF-4C7A-8301-3361501BF4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8015964" y="2124634"/>
            <a:ext cx="3676753" cy="2916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604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6EC7DC-E73C-447C-BD94-B37EB233B496}"/>
              </a:ext>
            </a:extLst>
          </p:cNvPr>
          <p:cNvSpPr txBox="1"/>
          <p:nvPr/>
        </p:nvSpPr>
        <p:spPr>
          <a:xfrm>
            <a:off x="3046520" y="620611"/>
            <a:ext cx="6098958" cy="707886"/>
          </a:xfrm>
          <a:prstGeom prst="rect">
            <a:avLst/>
          </a:prstGeom>
          <a:noFill/>
        </p:spPr>
        <p:txBody>
          <a:bodyPr wrap="square">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PROBLEM STATEMENT</a:t>
            </a:r>
          </a:p>
        </p:txBody>
      </p:sp>
      <p:sp>
        <p:nvSpPr>
          <p:cNvPr id="2" name="TextBox 1">
            <a:extLst>
              <a:ext uri="{FF2B5EF4-FFF2-40B4-BE49-F238E27FC236}">
                <a16:creationId xmlns:a16="http://schemas.microsoft.com/office/drawing/2014/main" id="{3E27FE52-75CB-4E1B-85F6-B15ECBCEE402}"/>
              </a:ext>
            </a:extLst>
          </p:cNvPr>
          <p:cNvSpPr txBox="1"/>
          <p:nvPr/>
        </p:nvSpPr>
        <p:spPr>
          <a:xfrm>
            <a:off x="1306286" y="1793966"/>
            <a:ext cx="9126583" cy="4524315"/>
          </a:xfrm>
          <a:prstGeom prst="rect">
            <a:avLst/>
          </a:prstGeom>
          <a:noFill/>
        </p:spPr>
        <p:txBody>
          <a:bodyPr wrap="square" rtlCol="0">
            <a:spAutoFit/>
          </a:bodyPr>
          <a:lstStyle/>
          <a:p>
            <a:pPr algn="just"/>
            <a:r>
              <a:rPr lang="en-US" dirty="0"/>
              <a:t>Communication in addition with gestures is considered to be more captivating than just verbal communication. Gestures are a more effective way of communication for not only people in day to day life but they also provide an easy and efficient way for the people having difficulty in communication due to their disability. </a:t>
            </a:r>
            <a:r>
              <a:rPr lang="en-US" sz="1800" dirty="0"/>
              <a:t>So, knowing the various gestures or at least being able to recognize these gesture leads to better communication between these people. Our goal is to make a system that can recognize the gesture for these people and solving communication problems in the society some of which are mentioned below : </a:t>
            </a:r>
          </a:p>
          <a:p>
            <a:pPr algn="just"/>
            <a:endParaRPr lang="en-US" sz="1800" dirty="0"/>
          </a:p>
          <a:p>
            <a:pPr marL="285750" indent="-285750" algn="just">
              <a:buFont typeface="Arial" panose="020B0604020202020204" pitchFamily="34" charset="0"/>
              <a:buChar char="•"/>
            </a:pPr>
            <a:r>
              <a:rPr lang="en-US" sz="1800" dirty="0"/>
              <a:t>Deaf-mute people face these communication gap problems in their day-to-day life.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They often suffer while communicating their feelings.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The normal people generally are unaware/uneducated about sign language, so even if they intend on helping the specially-abled they are mostly unable to understand.</a:t>
            </a:r>
            <a:endParaRPr lang="en-US" dirty="0"/>
          </a:p>
          <a:p>
            <a:pPr algn="just"/>
            <a:endParaRPr lang="en-US" dirty="0"/>
          </a:p>
        </p:txBody>
      </p:sp>
    </p:spTree>
    <p:extLst>
      <p:ext uri="{BB962C8B-B14F-4D97-AF65-F5344CB8AC3E}">
        <p14:creationId xmlns:p14="http://schemas.microsoft.com/office/powerpoint/2010/main" val="73601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9BD206-4EEE-4E2B-8672-1D34CF48B141}"/>
              </a:ext>
            </a:extLst>
          </p:cNvPr>
          <p:cNvSpPr txBox="1"/>
          <p:nvPr/>
        </p:nvSpPr>
        <p:spPr>
          <a:xfrm>
            <a:off x="3046521" y="597456"/>
            <a:ext cx="6098958" cy="707886"/>
          </a:xfrm>
          <a:prstGeom prst="rect">
            <a:avLst/>
          </a:prstGeom>
          <a:noFill/>
        </p:spPr>
        <p:txBody>
          <a:bodyPr wrap="square">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a:t>
            </a:r>
          </a:p>
        </p:txBody>
      </p:sp>
      <p:sp>
        <p:nvSpPr>
          <p:cNvPr id="5" name="TextBox 4">
            <a:extLst>
              <a:ext uri="{FF2B5EF4-FFF2-40B4-BE49-F238E27FC236}">
                <a16:creationId xmlns:a16="http://schemas.microsoft.com/office/drawing/2014/main" id="{96877ED1-3AA1-4315-914C-B2D165F309F7}"/>
              </a:ext>
            </a:extLst>
          </p:cNvPr>
          <p:cNvSpPr txBox="1"/>
          <p:nvPr/>
        </p:nvSpPr>
        <p:spPr>
          <a:xfrm>
            <a:off x="1503158" y="1859339"/>
            <a:ext cx="9622041" cy="3693319"/>
          </a:xfrm>
          <a:prstGeom prst="rect">
            <a:avLst/>
          </a:prstGeom>
          <a:noFill/>
        </p:spPr>
        <p:txBody>
          <a:bodyPr wrap="square">
            <a:spAutoFit/>
          </a:bodyPr>
          <a:lstStyle/>
          <a:p>
            <a:pPr algn="just"/>
            <a:r>
              <a:rPr lang="en-US" dirty="0"/>
              <a:t>Our Objective is to create a software which can easily detect the hand gestures using latest developing technology.</a:t>
            </a:r>
          </a:p>
          <a:p>
            <a:pPr algn="just"/>
            <a:endParaRPr lang="en-US" dirty="0"/>
          </a:p>
          <a:p>
            <a:pPr algn="just"/>
            <a:r>
              <a:rPr lang="en-US" dirty="0"/>
              <a:t>• Our software will help the deaf-mute community that suffers because of this communication gap. </a:t>
            </a:r>
          </a:p>
          <a:p>
            <a:pPr algn="just"/>
            <a:endParaRPr lang="en-US" dirty="0"/>
          </a:p>
          <a:p>
            <a:pPr algn="just"/>
            <a:r>
              <a:rPr lang="en-US" dirty="0"/>
              <a:t>• By using our software, it will be easier for them in conveying their ideas/messages. </a:t>
            </a:r>
          </a:p>
          <a:p>
            <a:pPr algn="just"/>
            <a:endParaRPr lang="en-US" dirty="0"/>
          </a:p>
          <a:p>
            <a:pPr algn="just"/>
            <a:r>
              <a:rPr lang="en-US" dirty="0"/>
              <a:t>• As the normal people generally are unaware/uneducated about sign language, so even if they intend on helping the specially-abled they will be able to do that with the help of our software. </a:t>
            </a:r>
          </a:p>
          <a:p>
            <a:pPr algn="just"/>
            <a:endParaRPr lang="en-US" dirty="0"/>
          </a:p>
          <a:p>
            <a:pPr algn="just"/>
            <a:r>
              <a:rPr lang="en-US" dirty="0"/>
              <a:t>• The Software will be easy to use, sustainable and user friendly.</a:t>
            </a:r>
            <a:endParaRPr lang="en-IN" dirty="0"/>
          </a:p>
        </p:txBody>
      </p:sp>
    </p:spTree>
    <p:extLst>
      <p:ext uri="{BB962C8B-B14F-4D97-AF65-F5344CB8AC3E}">
        <p14:creationId xmlns:p14="http://schemas.microsoft.com/office/powerpoint/2010/main" val="465730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98DB24-C7F0-4AAA-B2BB-57DD9CA715B6}"/>
              </a:ext>
            </a:extLst>
          </p:cNvPr>
          <p:cNvSpPr txBox="1"/>
          <p:nvPr/>
        </p:nvSpPr>
        <p:spPr>
          <a:xfrm>
            <a:off x="3046520" y="375306"/>
            <a:ext cx="6098958" cy="707886"/>
          </a:xfrm>
          <a:prstGeom prst="rect">
            <a:avLst/>
          </a:prstGeom>
          <a:noFill/>
        </p:spPr>
        <p:txBody>
          <a:bodyPr wrap="square">
            <a:spAutoFit/>
          </a:bodyPr>
          <a:lstStyle/>
          <a:p>
            <a:pPr algn="ctr"/>
            <a:r>
              <a:rPr lang="en-US" sz="4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METHODOLOGY</a:t>
            </a:r>
            <a:endPar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868B62F5-D237-452E-80C1-33259FF82C6B}"/>
              </a:ext>
            </a:extLst>
          </p:cNvPr>
          <p:cNvPicPr>
            <a:picLocks noChangeAspect="1"/>
          </p:cNvPicPr>
          <p:nvPr/>
        </p:nvPicPr>
        <p:blipFill>
          <a:blip r:embed="rId2"/>
          <a:stretch>
            <a:fillRect/>
          </a:stretch>
        </p:blipFill>
        <p:spPr>
          <a:xfrm>
            <a:off x="1279137" y="1191884"/>
            <a:ext cx="9633725" cy="5290810"/>
          </a:xfrm>
          <a:prstGeom prst="rect">
            <a:avLst/>
          </a:prstGeom>
        </p:spPr>
      </p:pic>
    </p:spTree>
    <p:extLst>
      <p:ext uri="{BB962C8B-B14F-4D97-AF65-F5344CB8AC3E}">
        <p14:creationId xmlns:p14="http://schemas.microsoft.com/office/powerpoint/2010/main" val="71917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9BEA71-15B9-436F-9000-7A8BA4C1F769}"/>
              </a:ext>
            </a:extLst>
          </p:cNvPr>
          <p:cNvSpPr txBox="1"/>
          <p:nvPr/>
        </p:nvSpPr>
        <p:spPr>
          <a:xfrm>
            <a:off x="3046521" y="422931"/>
            <a:ext cx="6098958" cy="707886"/>
          </a:xfrm>
          <a:prstGeom prst="rect">
            <a:avLst/>
          </a:prstGeom>
          <a:noFill/>
        </p:spPr>
        <p:txBody>
          <a:bodyPr wrap="square">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IMPACT</a:t>
            </a:r>
          </a:p>
        </p:txBody>
      </p:sp>
      <p:sp>
        <p:nvSpPr>
          <p:cNvPr id="5" name="TextBox 4">
            <a:extLst>
              <a:ext uri="{FF2B5EF4-FFF2-40B4-BE49-F238E27FC236}">
                <a16:creationId xmlns:a16="http://schemas.microsoft.com/office/drawing/2014/main" id="{9363BF29-A2D7-40D7-A682-58BD5E061E73}"/>
              </a:ext>
            </a:extLst>
          </p:cNvPr>
          <p:cNvSpPr txBox="1"/>
          <p:nvPr/>
        </p:nvSpPr>
        <p:spPr>
          <a:xfrm>
            <a:off x="1571674" y="1871591"/>
            <a:ext cx="9048652" cy="4093428"/>
          </a:xfrm>
          <a:prstGeom prst="rect">
            <a:avLst/>
          </a:prstGeom>
          <a:noFill/>
        </p:spPr>
        <p:txBody>
          <a:bodyPr wrap="square">
            <a:spAutoFit/>
          </a:bodyPr>
          <a:lstStyle/>
          <a:p>
            <a:pPr algn="just"/>
            <a:r>
              <a:rPr lang="en-US" sz="2000" dirty="0"/>
              <a:t>This project can help in various different sectors, some of the applications are: </a:t>
            </a:r>
          </a:p>
          <a:p>
            <a:pPr algn="just"/>
            <a:endParaRPr lang="en-US" sz="2000" dirty="0"/>
          </a:p>
          <a:p>
            <a:pPr algn="just"/>
            <a:r>
              <a:rPr lang="en-US" sz="2000" dirty="0"/>
              <a:t>• The dependency of specially-abled community towards others will be minimized and it will lead towards less human resourcefulness. </a:t>
            </a:r>
          </a:p>
          <a:p>
            <a:pPr algn="just"/>
            <a:endParaRPr lang="en-US" sz="2000" dirty="0"/>
          </a:p>
          <a:p>
            <a:pPr algn="just"/>
            <a:r>
              <a:rPr lang="en-US" sz="2000" dirty="0"/>
              <a:t>• The participation of that community will increase in certain sectors of society due to the ease of interpretation of their ideology. </a:t>
            </a:r>
          </a:p>
          <a:p>
            <a:pPr algn="just"/>
            <a:endParaRPr lang="en-US" sz="2000" dirty="0"/>
          </a:p>
          <a:p>
            <a:pPr algn="just"/>
            <a:r>
              <a:rPr lang="en-US" sz="2000" dirty="0"/>
              <a:t>• There will be a much stable balance between the two sectors of society</a:t>
            </a:r>
            <a:r>
              <a:rPr lang="en-US" sz="2000"/>
              <a:t>. </a:t>
            </a:r>
          </a:p>
          <a:p>
            <a:pPr algn="just"/>
            <a:endParaRPr lang="en-US" sz="2000" dirty="0"/>
          </a:p>
          <a:p>
            <a:pPr algn="just"/>
            <a:r>
              <a:rPr lang="en-US" sz="2000" dirty="0"/>
              <a:t>• The community will be able to utilize every opportunity just like everyone else in the society.</a:t>
            </a:r>
            <a:endParaRPr lang="en-IN" sz="2000" dirty="0"/>
          </a:p>
        </p:txBody>
      </p:sp>
    </p:spTree>
    <p:extLst>
      <p:ext uri="{BB962C8B-B14F-4D97-AF65-F5344CB8AC3E}">
        <p14:creationId xmlns:p14="http://schemas.microsoft.com/office/powerpoint/2010/main" val="210199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0FA415-B2E6-4B7D-85FF-C8700DFF7F3B}"/>
              </a:ext>
            </a:extLst>
          </p:cNvPr>
          <p:cNvSpPr txBox="1"/>
          <p:nvPr/>
        </p:nvSpPr>
        <p:spPr>
          <a:xfrm>
            <a:off x="760053" y="1332411"/>
            <a:ext cx="6098958" cy="4539063"/>
          </a:xfrm>
          <a:prstGeom prst="rect">
            <a:avLst/>
          </a:prstGeom>
          <a:noFill/>
        </p:spPr>
        <p:txBody>
          <a:bodyPr wrap="square">
            <a:spAutoFit/>
          </a:bodyPr>
          <a:lstStyle/>
          <a:p>
            <a:pPr marL="336550" marR="344805">
              <a:lnSpc>
                <a:spcPct val="109000"/>
              </a:lnSpc>
              <a:spcBef>
                <a:spcPts val="0"/>
              </a:spcBef>
              <a:spcAft>
                <a:spcPts val="890"/>
              </a:spcAft>
            </a:pPr>
            <a:r>
              <a:rPr lang="en-IN" b="1" dirty="0">
                <a:effectLst/>
                <a:latin typeface="Times New Roman" panose="02020603050405020304" pitchFamily="18" charset="0"/>
                <a:ea typeface="Times New Roman" panose="02020603050405020304" pitchFamily="18" charset="0"/>
              </a:rPr>
              <a:t>HARDWARE REQUIREMENTS </a:t>
            </a:r>
          </a:p>
          <a:p>
            <a:pPr marL="336550" marR="344805">
              <a:lnSpc>
                <a:spcPct val="109000"/>
              </a:lnSpc>
              <a:spcBef>
                <a:spcPts val="0"/>
              </a:spcBef>
              <a:spcAft>
                <a:spcPts val="890"/>
              </a:spcAft>
            </a:pPr>
            <a:endParaRPr lang="en-US" b="1" dirty="0">
              <a:effectLst/>
              <a:latin typeface="Times New Roman" panose="02020603050405020304" pitchFamily="18" charset="0"/>
              <a:ea typeface="Times New Roman" panose="02020603050405020304" pitchFamily="18"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PC/Laptop with Webcam connectivity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Processor: Core 2 duo and above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Processor Speed: 2.4 GHz and up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System Memory: 1GB recommended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Hard Disk: 100GB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1GB of RAM (Minimum)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Monitor: SVGA </a:t>
            </a:r>
            <a:r>
              <a:rPr lang="en-IN" u="none" strike="noStrike" dirty="0" err="1">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Color</a:t>
            </a: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14”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Keyboard: 104 US keys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Mouse: Trackball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55"/>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USB ports for external camera attachment </a:t>
            </a:r>
            <a:endParaRPr lang="en-US"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610"/>
              </a:spcAft>
              <a:buClr>
                <a:schemeClr val="tx1"/>
              </a:buClr>
              <a:buSzPct val="150000"/>
              <a:buFont typeface="Arial" panose="020B0604020202020204" pitchFamily="34" charset="0"/>
              <a:buChar char="•"/>
            </a:pPr>
            <a:r>
              <a:rPr lang="en-IN"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HD Webcam/External Camera </a:t>
            </a:r>
            <a:endParaRPr lang="en-US" dirty="0">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just" fontAlgn="base">
              <a:lnSpc>
                <a:spcPct val="103000"/>
              </a:lnSpc>
              <a:spcBef>
                <a:spcPts val="0"/>
              </a:spcBef>
              <a:spcAft>
                <a:spcPts val="610"/>
              </a:spcAft>
              <a:buClr>
                <a:schemeClr val="tx1"/>
              </a:buClr>
              <a:buSzPct val="150000"/>
              <a:buFont typeface="Arial" panose="020B0604020202020204" pitchFamily="34" charset="0"/>
              <a:buChar char="•"/>
            </a:pPr>
            <a:r>
              <a:rPr lang="en-IN" dirty="0">
                <a:effectLst/>
                <a:latin typeface="Times New Roman" panose="02020603050405020304" pitchFamily="18" charset="0"/>
                <a:ea typeface="Times New Roman" panose="02020603050405020304" pitchFamily="18" charset="0"/>
              </a:rPr>
              <a:t>Higher configurations are also supported </a:t>
            </a:r>
            <a:endParaRPr lang="en-US" dirty="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0152EF7-0795-4CC4-BAB4-5F46643672E1}"/>
              </a:ext>
            </a:extLst>
          </p:cNvPr>
          <p:cNvSpPr txBox="1"/>
          <p:nvPr/>
        </p:nvSpPr>
        <p:spPr>
          <a:xfrm>
            <a:off x="2391043" y="278640"/>
            <a:ext cx="6922232" cy="707886"/>
          </a:xfrm>
          <a:prstGeom prst="rect">
            <a:avLst/>
          </a:prstGeom>
          <a:noFill/>
        </p:spPr>
        <p:txBody>
          <a:bodyPr wrap="square">
            <a:spAutoFit/>
          </a:bodyPr>
          <a:lstStyle/>
          <a:p>
            <a:pPr algn="ctr"/>
            <a:r>
              <a:rPr lang="en-US" sz="40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RESOURCE REQUIREMENT</a:t>
            </a:r>
          </a:p>
        </p:txBody>
      </p:sp>
      <p:sp>
        <p:nvSpPr>
          <p:cNvPr id="2" name="TextBox 1">
            <a:extLst>
              <a:ext uri="{FF2B5EF4-FFF2-40B4-BE49-F238E27FC236}">
                <a16:creationId xmlns:a16="http://schemas.microsoft.com/office/drawing/2014/main" id="{B7477FEB-C24B-44D9-B3BC-56A34EC7C51E}"/>
              </a:ext>
            </a:extLst>
          </p:cNvPr>
          <p:cNvSpPr txBox="1"/>
          <p:nvPr/>
        </p:nvSpPr>
        <p:spPr>
          <a:xfrm>
            <a:off x="5852159" y="1332411"/>
            <a:ext cx="5895703" cy="5001434"/>
          </a:xfrm>
          <a:prstGeom prst="rect">
            <a:avLst/>
          </a:prstGeom>
          <a:noFill/>
        </p:spPr>
        <p:txBody>
          <a:bodyPr wrap="square" rtlCol="0">
            <a:spAutoFit/>
          </a:bodyPr>
          <a:lstStyle/>
          <a:p>
            <a:pPr marL="342900" marR="344805" indent="-6350">
              <a:lnSpc>
                <a:spcPct val="109000"/>
              </a:lnSpc>
              <a:spcBef>
                <a:spcPts val="0"/>
              </a:spcBef>
              <a:spcAft>
                <a:spcPts val="85"/>
              </a:spcAft>
            </a:pPr>
            <a:r>
              <a:rPr lang="en-IN" sz="1800" b="1" dirty="0">
                <a:effectLst/>
                <a:latin typeface="Times New Roman" panose="02020603050405020304" pitchFamily="18" charset="0"/>
                <a:ea typeface="Times New Roman" panose="02020603050405020304" pitchFamily="18" charset="0"/>
              </a:rPr>
              <a:t>SOFTWARE REQUIREMENTS</a:t>
            </a:r>
          </a:p>
          <a:p>
            <a:pPr marL="342900" marR="344805" indent="-6350">
              <a:lnSpc>
                <a:spcPct val="109000"/>
              </a:lnSpc>
              <a:spcBef>
                <a:spcPts val="0"/>
              </a:spcBef>
              <a:spcAft>
                <a:spcPts val="85"/>
              </a:spcAft>
            </a:pPr>
            <a:r>
              <a:rPr lang="en-IN" sz="1800" b="1" dirty="0">
                <a:effectLst/>
                <a:latin typeface="Times New Roman" panose="02020603050405020304" pitchFamily="18" charset="0"/>
                <a:ea typeface="Times New Roman" panose="02020603050405020304" pitchFamily="18" charset="0"/>
              </a:rPr>
              <a:t> </a:t>
            </a:r>
            <a:endParaRPr lang="en-US" sz="1800" b="1" dirty="0">
              <a:effectLst/>
              <a:latin typeface="Times New Roman" panose="02020603050405020304" pitchFamily="18" charset="0"/>
              <a:ea typeface="Times New Roman" panose="02020603050405020304" pitchFamily="18" charset="0"/>
            </a:endParaRPr>
          </a:p>
          <a:p>
            <a:pPr marL="285750" marR="344805" lvl="0" indent="-285750" algn="l" fontAlgn="base">
              <a:lnSpc>
                <a:spcPct val="103000"/>
              </a:lnSpc>
              <a:spcBef>
                <a:spcPts val="0"/>
              </a:spcBef>
              <a:spcAft>
                <a:spcPts val="235"/>
              </a:spcAft>
              <a:buClr>
                <a:schemeClr val="tx1"/>
              </a:buClr>
              <a:buSzPct val="150000"/>
              <a:buFont typeface="Arial" panose="020B0604020202020204" pitchFamily="34" charset="0"/>
              <a:buChar char="•"/>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One of these Text Editors  </a:t>
            </a:r>
            <a:r>
              <a:rPr lang="en-IN" sz="1800" b="1"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235"/>
              </a:spcAft>
              <a:buClr>
                <a:schemeClr val="tx1"/>
              </a:buClr>
              <a:buSzPct val="150000"/>
              <a:buFont typeface="Arial" panose="020B0604020202020204" pitchFamily="34" charset="0"/>
              <a:buChar char="•"/>
            </a:pPr>
            <a:r>
              <a:rPr lang="en-IN" sz="1800" u="none" strike="noStrike" dirty="0" err="1">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Pycharm</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235"/>
              </a:spcAft>
              <a:buClr>
                <a:schemeClr val="tx1"/>
              </a:buClr>
              <a:buSzPct val="150000"/>
              <a:buFont typeface="Arial" panose="020B0604020202020204" pitchFamily="34" charset="0"/>
              <a:buChar char="•"/>
            </a:pPr>
            <a:r>
              <a:rPr lang="en-IN" sz="1800" u="none" strike="noStrike" dirty="0" err="1">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Jupyter</a:t>
            </a: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Notebook</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235"/>
              </a:spcAft>
              <a:buClr>
                <a:schemeClr val="tx1"/>
              </a:buClr>
              <a:buSzPct val="150000"/>
              <a:buFont typeface="Arial" panose="020B0604020202020204" pitchFamily="34" charset="0"/>
              <a:buChar char="•"/>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Notepad</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235"/>
              </a:spcAft>
              <a:buClr>
                <a:schemeClr val="tx1"/>
              </a:buClr>
              <a:buSzPct val="150000"/>
              <a:buFont typeface="Arial" panose="020B0604020202020204" pitchFamily="34" charset="0"/>
              <a:buChar char="•"/>
            </a:pPr>
            <a:r>
              <a:rPr lang="en-IN" sz="1800" u="none" strike="noStrike" dirty="0" err="1">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PythonIDE</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175"/>
              </a:spcAft>
              <a:buClr>
                <a:schemeClr val="tx1"/>
              </a:buClr>
              <a:buSzPct val="150000"/>
              <a:buFont typeface="Arial" panose="020B0604020202020204" pitchFamily="34" charset="0"/>
              <a:buChar char="•"/>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Python 3.7 and following libraries –</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175"/>
              </a:spcAft>
              <a:buClr>
                <a:schemeClr val="tx1"/>
              </a:buClr>
              <a:buSzPct val="150000"/>
              <a:buFont typeface="Arial" panose="020B0604020202020204" pitchFamily="34" charset="0"/>
              <a:buChar char="•"/>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OpenCV</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175"/>
              </a:spcAft>
              <a:buClr>
                <a:schemeClr val="tx1"/>
              </a:buClr>
              <a:buSzPct val="150000"/>
              <a:buFont typeface="Arial" panose="020B0604020202020204" pitchFamily="34" charset="0"/>
              <a:buChar char="•"/>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TensorFlow</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175"/>
              </a:spcAft>
              <a:buClr>
                <a:schemeClr val="tx1"/>
              </a:buClr>
              <a:buSzPct val="150000"/>
              <a:buFont typeface="Arial" panose="020B0604020202020204" pitchFamily="34" charset="0"/>
              <a:buChar char="•"/>
            </a:pPr>
            <a:r>
              <a:rPr lang="en-IN" sz="1800" u="none" strike="noStrike" dirty="0" err="1">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Mediapipe</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175"/>
              </a:spcAft>
              <a:buClr>
                <a:schemeClr val="tx1"/>
              </a:buClr>
              <a:buSzPct val="150000"/>
              <a:buFont typeface="Arial" panose="020B0604020202020204" pitchFamily="34" charset="0"/>
              <a:buChar char="•"/>
            </a:pPr>
            <a:r>
              <a:rPr lang="en-IN" sz="1800" u="none" strike="noStrike" dirty="0" err="1">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Cvzone</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55"/>
              </a:spcAft>
              <a:buClr>
                <a:schemeClr val="tx1"/>
              </a:buClr>
              <a:buSzPct val="150000"/>
              <a:buFont typeface="Arial" panose="020B0604020202020204" pitchFamily="34" charset="0"/>
              <a:buChar char="•"/>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Microsoft Office.</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55"/>
              </a:spcAft>
              <a:buClr>
                <a:schemeClr val="tx1"/>
              </a:buClr>
              <a:buSzPct val="150000"/>
              <a:buFont typeface="Arial" panose="020B0604020202020204" pitchFamily="34" charset="0"/>
              <a:buChar char="•"/>
            </a:pPr>
            <a:r>
              <a:rPr lang="en-IN" sz="1800" u="none" strike="noStrike" dirty="0" err="1">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Keras</a:t>
            </a: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 Dataset</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3000"/>
              </a:lnSpc>
              <a:spcBef>
                <a:spcPts val="0"/>
              </a:spcBef>
              <a:spcAft>
                <a:spcPts val="55"/>
              </a:spcAft>
              <a:buClr>
                <a:schemeClr val="tx1"/>
              </a:buClr>
              <a:buSzPct val="150000"/>
              <a:buFont typeface="Arial" panose="020B0604020202020204" pitchFamily="34" charset="0"/>
              <a:buChar char="•"/>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Web Browser- Chrome/ Firefox </a:t>
            </a:r>
            <a:endParaRPr lang="en-US"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285750" marR="344805" lvl="0" indent="-285750" algn="l" fontAlgn="base">
              <a:lnSpc>
                <a:spcPct val="107000"/>
              </a:lnSpc>
              <a:spcBef>
                <a:spcPts val="0"/>
              </a:spcBef>
              <a:spcAft>
                <a:spcPts val="0"/>
              </a:spcAft>
              <a:buClr>
                <a:schemeClr val="tx1"/>
              </a:buClr>
              <a:buSzPct val="150000"/>
              <a:buFont typeface="Arial" panose="020B0604020202020204" pitchFamily="34" charset="0"/>
              <a:buChar char="•"/>
            </a:pPr>
            <a:r>
              <a:rPr lang="en-IN" sz="1800" u="none" strike="noStrike" dirty="0">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OS- Windows 10</a:t>
            </a:r>
            <a:endParaRPr lang="en-US" dirty="0"/>
          </a:p>
        </p:txBody>
      </p:sp>
    </p:spTree>
    <p:extLst>
      <p:ext uri="{BB962C8B-B14F-4D97-AF65-F5344CB8AC3E}">
        <p14:creationId xmlns:p14="http://schemas.microsoft.com/office/powerpoint/2010/main" val="888117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7B5B26-68E4-4D16-B15B-8C578AC4332B}"/>
              </a:ext>
            </a:extLst>
          </p:cNvPr>
          <p:cNvSpPr txBox="1"/>
          <p:nvPr/>
        </p:nvSpPr>
        <p:spPr>
          <a:xfrm>
            <a:off x="3046521" y="79899"/>
            <a:ext cx="6098958" cy="646331"/>
          </a:xfrm>
          <a:prstGeom prst="rect">
            <a:avLst/>
          </a:prstGeom>
          <a:noFill/>
        </p:spPr>
        <p:txBody>
          <a:bodyPr wrap="square">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LITERATURE SURVEY</a:t>
            </a:r>
          </a:p>
        </p:txBody>
      </p:sp>
      <p:graphicFrame>
        <p:nvGraphicFramePr>
          <p:cNvPr id="6" name="Table 6">
            <a:extLst>
              <a:ext uri="{FF2B5EF4-FFF2-40B4-BE49-F238E27FC236}">
                <a16:creationId xmlns:a16="http://schemas.microsoft.com/office/drawing/2014/main" id="{DD41CF2B-D30D-4A7F-8210-89DD9873CC4A}"/>
              </a:ext>
            </a:extLst>
          </p:cNvPr>
          <p:cNvGraphicFramePr>
            <a:graphicFrameLocks noGrp="1"/>
          </p:cNvGraphicFramePr>
          <p:nvPr>
            <p:extLst>
              <p:ext uri="{D42A27DB-BD31-4B8C-83A1-F6EECF244321}">
                <p14:modId xmlns:p14="http://schemas.microsoft.com/office/powerpoint/2010/main" val="2530581496"/>
              </p:ext>
            </p:extLst>
          </p:nvPr>
        </p:nvGraphicFramePr>
        <p:xfrm>
          <a:off x="0" y="820020"/>
          <a:ext cx="12192000" cy="6037980"/>
        </p:xfrm>
        <a:graphic>
          <a:graphicData uri="http://schemas.openxmlformats.org/drawingml/2006/table">
            <a:tbl>
              <a:tblPr firstRow="1" bandRow="1">
                <a:tableStyleId>{08FB837D-C827-4EFA-A057-4D05807E0F7C}</a:tableStyleId>
              </a:tblPr>
              <a:tblGrid>
                <a:gridCol w="777657">
                  <a:extLst>
                    <a:ext uri="{9D8B030D-6E8A-4147-A177-3AD203B41FA5}">
                      <a16:colId xmlns:a16="http://schemas.microsoft.com/office/drawing/2014/main" val="3068376044"/>
                    </a:ext>
                  </a:extLst>
                </a:gridCol>
                <a:gridCol w="2519610">
                  <a:extLst>
                    <a:ext uri="{9D8B030D-6E8A-4147-A177-3AD203B41FA5}">
                      <a16:colId xmlns:a16="http://schemas.microsoft.com/office/drawing/2014/main" val="1785401226"/>
                    </a:ext>
                  </a:extLst>
                </a:gridCol>
                <a:gridCol w="4579290">
                  <a:extLst>
                    <a:ext uri="{9D8B030D-6E8A-4147-A177-3AD203B41FA5}">
                      <a16:colId xmlns:a16="http://schemas.microsoft.com/office/drawing/2014/main" val="1918041172"/>
                    </a:ext>
                  </a:extLst>
                </a:gridCol>
                <a:gridCol w="1725844">
                  <a:extLst>
                    <a:ext uri="{9D8B030D-6E8A-4147-A177-3AD203B41FA5}">
                      <a16:colId xmlns:a16="http://schemas.microsoft.com/office/drawing/2014/main" val="729705366"/>
                    </a:ext>
                  </a:extLst>
                </a:gridCol>
                <a:gridCol w="2589599">
                  <a:extLst>
                    <a:ext uri="{9D8B030D-6E8A-4147-A177-3AD203B41FA5}">
                      <a16:colId xmlns:a16="http://schemas.microsoft.com/office/drawing/2014/main" val="2447588342"/>
                    </a:ext>
                  </a:extLst>
                </a:gridCol>
              </a:tblGrid>
              <a:tr h="574620">
                <a:tc>
                  <a:txBody>
                    <a:bodyPr/>
                    <a:lstStyle/>
                    <a:p>
                      <a:pPr algn="just"/>
                      <a:r>
                        <a:rPr lang="en-US" dirty="0" err="1"/>
                        <a:t>S.No</a:t>
                      </a:r>
                      <a:r>
                        <a:rPr lang="en-US" dirty="0"/>
                        <a:t>.</a:t>
                      </a:r>
                      <a:endParaRPr lang="en-IN" dirty="0"/>
                    </a:p>
                  </a:txBody>
                  <a:tcPr/>
                </a:tc>
                <a:tc>
                  <a:txBody>
                    <a:bodyPr/>
                    <a:lstStyle/>
                    <a:p>
                      <a:pPr algn="just"/>
                      <a:r>
                        <a:rPr lang="en-IN" dirty="0"/>
                        <a:t>Title</a:t>
                      </a:r>
                    </a:p>
                  </a:txBody>
                  <a:tcPr/>
                </a:tc>
                <a:tc>
                  <a:txBody>
                    <a:bodyPr/>
                    <a:lstStyle/>
                    <a:p>
                      <a:pPr algn="just"/>
                      <a:r>
                        <a:rPr lang="en-IN" dirty="0"/>
                        <a:t>Objective</a:t>
                      </a:r>
                    </a:p>
                  </a:txBody>
                  <a:tcPr/>
                </a:tc>
                <a:tc>
                  <a:txBody>
                    <a:bodyPr/>
                    <a:lstStyle/>
                    <a:p>
                      <a:pPr algn="just"/>
                      <a:r>
                        <a:rPr lang="en-IN" dirty="0"/>
                        <a:t>Key Points </a:t>
                      </a:r>
                    </a:p>
                  </a:txBody>
                  <a:tcPr/>
                </a:tc>
                <a:tc>
                  <a:txBody>
                    <a:bodyPr/>
                    <a:lstStyle/>
                    <a:p>
                      <a:pPr algn="just"/>
                      <a:r>
                        <a:rPr lang="en-IN" dirty="0"/>
                        <a:t>Published By</a:t>
                      </a:r>
                    </a:p>
                  </a:txBody>
                  <a:tcPr/>
                </a:tc>
                <a:extLst>
                  <a:ext uri="{0D108BD9-81ED-4DB2-BD59-A6C34878D82A}">
                    <a16:rowId xmlns:a16="http://schemas.microsoft.com/office/drawing/2014/main" val="2422442169"/>
                  </a:ext>
                </a:extLst>
              </a:tr>
              <a:tr h="3702862">
                <a:tc>
                  <a:txBody>
                    <a:bodyPr/>
                    <a:lstStyle/>
                    <a:p>
                      <a:pPr algn="just"/>
                      <a:r>
                        <a:rPr lang="en-US" dirty="0"/>
                        <a:t>1</a:t>
                      </a:r>
                      <a:endParaRPr lang="en-IN" dirty="0"/>
                    </a:p>
                  </a:txBody>
                  <a:tcPr/>
                </a:tc>
                <a:tc>
                  <a:txBody>
                    <a:bodyPr/>
                    <a:lstStyle/>
                    <a:p>
                      <a:pPr algn="just"/>
                      <a:r>
                        <a:rPr lang="en-US" dirty="0"/>
                        <a:t>Real time hand gesture recognition system for dynamic applications </a:t>
                      </a:r>
                      <a:endParaRPr lang="en-IN" dirty="0"/>
                    </a:p>
                  </a:txBody>
                  <a:tcPr/>
                </a:tc>
                <a:tc>
                  <a:txBody>
                    <a:bodyPr/>
                    <a:lstStyle/>
                    <a:p>
                      <a:pPr algn="just"/>
                      <a:r>
                        <a:rPr lang="en-US" dirty="0"/>
                        <a:t>The research effort centralizes on the efforts of implementing an application that employs computer vision algorithms and gesture recognition techniques which in turn results in developing a low cost interface device for interacting with objects in virtual environment using hand gestures.</a:t>
                      </a:r>
                      <a:endParaRPr lang="en-IN" dirty="0"/>
                    </a:p>
                  </a:txBody>
                  <a:tcPr/>
                </a:tc>
                <a:tc>
                  <a:txBody>
                    <a:bodyPr/>
                    <a:lstStyle/>
                    <a:p>
                      <a:pPr algn="just"/>
                      <a:r>
                        <a:rPr lang="en-US" dirty="0"/>
                        <a:t>• Hand gesture recognition </a:t>
                      </a:r>
                    </a:p>
                    <a:p>
                      <a:pPr algn="just"/>
                      <a:r>
                        <a:rPr lang="en-US" dirty="0"/>
                        <a:t>• Interacting with virtual objects </a:t>
                      </a:r>
                    </a:p>
                    <a:p>
                      <a:pPr algn="just"/>
                      <a:r>
                        <a:rPr lang="en-US" dirty="0"/>
                        <a:t>• Working with virtual environment </a:t>
                      </a:r>
                    </a:p>
                    <a:p>
                      <a:pPr algn="just"/>
                      <a:r>
                        <a:rPr lang="en-US" dirty="0"/>
                        <a:t>• Hand tracking</a:t>
                      </a:r>
                      <a:endParaRPr lang="en-IN" dirty="0"/>
                    </a:p>
                  </a:txBody>
                  <a:tcPr/>
                </a:tc>
                <a:tc>
                  <a:txBody>
                    <a:bodyPr/>
                    <a:lstStyle/>
                    <a:p>
                      <a:pPr algn="just"/>
                      <a:r>
                        <a:rPr lang="en-IN" dirty="0" err="1"/>
                        <a:t>Rautaray</a:t>
                      </a:r>
                      <a:r>
                        <a:rPr lang="en-IN" dirty="0"/>
                        <a:t>(IIT Allahabad)[1]</a:t>
                      </a:r>
                    </a:p>
                  </a:txBody>
                  <a:tcPr/>
                </a:tc>
                <a:extLst>
                  <a:ext uri="{0D108BD9-81ED-4DB2-BD59-A6C34878D82A}">
                    <a16:rowId xmlns:a16="http://schemas.microsoft.com/office/drawing/2014/main" val="1999232549"/>
                  </a:ext>
                </a:extLst>
              </a:tr>
              <a:tr h="1760498">
                <a:tc>
                  <a:txBody>
                    <a:bodyPr/>
                    <a:lstStyle/>
                    <a:p>
                      <a:pPr algn="just"/>
                      <a:r>
                        <a:rPr lang="en-US" dirty="0"/>
                        <a:t>2</a:t>
                      </a:r>
                      <a:endParaRPr lang="en-IN" dirty="0"/>
                    </a:p>
                  </a:txBody>
                  <a:tcPr/>
                </a:tc>
                <a:tc>
                  <a:txBody>
                    <a:bodyPr/>
                    <a:lstStyle/>
                    <a:p>
                      <a:pPr algn="just"/>
                      <a:r>
                        <a:rPr lang="en-US" dirty="0"/>
                        <a:t>Translation of Sign Language for Deaf and Dumb People </a:t>
                      </a:r>
                      <a:endParaRPr lang="en-IN" dirty="0"/>
                    </a:p>
                  </a:txBody>
                  <a:tcPr/>
                </a:tc>
                <a:tc>
                  <a:txBody>
                    <a:bodyPr/>
                    <a:lstStyle/>
                    <a:p>
                      <a:pPr algn="just"/>
                      <a:r>
                        <a:rPr lang="en-US" dirty="0"/>
                        <a:t>This project’s objective is to analyze and translate the sign language that is hand gestures into text and voice.</a:t>
                      </a:r>
                      <a:endParaRPr lang="en-IN" dirty="0"/>
                    </a:p>
                  </a:txBody>
                  <a:tcPr/>
                </a:tc>
                <a:tc>
                  <a:txBody>
                    <a:bodyPr/>
                    <a:lstStyle/>
                    <a:p>
                      <a:pPr algn="just"/>
                      <a:r>
                        <a:rPr lang="en-US" dirty="0"/>
                        <a:t>• Sign </a:t>
                      </a:r>
                    </a:p>
                    <a:p>
                      <a:pPr algn="just"/>
                      <a:r>
                        <a:rPr lang="en-US" dirty="0"/>
                        <a:t>• Language</a:t>
                      </a:r>
                    </a:p>
                    <a:p>
                      <a:pPr algn="just"/>
                      <a:r>
                        <a:rPr lang="en-US" dirty="0"/>
                        <a:t>• SVM </a:t>
                      </a:r>
                    </a:p>
                    <a:p>
                      <a:pPr algn="just"/>
                      <a:r>
                        <a:rPr lang="en-US" dirty="0"/>
                        <a:t>• Text </a:t>
                      </a:r>
                    </a:p>
                    <a:p>
                      <a:pPr algn="just"/>
                      <a:r>
                        <a:rPr lang="en-US" dirty="0"/>
                        <a:t>• Voice</a:t>
                      </a:r>
                      <a:endParaRPr lang="en-IN" dirty="0"/>
                    </a:p>
                  </a:txBody>
                  <a:tcPr/>
                </a:tc>
                <a:tc>
                  <a:txBody>
                    <a:bodyPr/>
                    <a:lstStyle/>
                    <a:p>
                      <a:pPr algn="just"/>
                      <a:r>
                        <a:rPr lang="en-IN" dirty="0" err="1"/>
                        <a:t>Suthagar</a:t>
                      </a:r>
                      <a:r>
                        <a:rPr lang="en-IN" dirty="0"/>
                        <a:t> S.[2]</a:t>
                      </a:r>
                    </a:p>
                  </a:txBody>
                  <a:tcPr/>
                </a:tc>
                <a:extLst>
                  <a:ext uri="{0D108BD9-81ED-4DB2-BD59-A6C34878D82A}">
                    <a16:rowId xmlns:a16="http://schemas.microsoft.com/office/drawing/2014/main" val="3267788426"/>
                  </a:ext>
                </a:extLst>
              </a:tr>
            </a:tbl>
          </a:graphicData>
        </a:graphic>
      </p:graphicFrame>
    </p:spTree>
    <p:extLst>
      <p:ext uri="{BB962C8B-B14F-4D97-AF65-F5344CB8AC3E}">
        <p14:creationId xmlns:p14="http://schemas.microsoft.com/office/powerpoint/2010/main" val="3397895408"/>
      </p:ext>
    </p:extLst>
  </p:cSld>
  <p:clrMapOvr>
    <a:masterClrMapping/>
  </p:clrMapOvr>
</p:sld>
</file>

<file path=ppt/theme/theme1.xml><?xml version="1.0" encoding="utf-8"?>
<a:theme xmlns:a="http://schemas.openxmlformats.org/drawingml/2006/main" name="Face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TM02900688[[fn=Facet]]</Template>
  <TotalTime>245</TotalTime>
  <Words>1202</Words>
  <Application>Microsoft Office PowerPoint</Application>
  <PresentationFormat>Widescreen</PresentationFormat>
  <Paragraphs>153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Symbol</vt:lpstr>
      <vt:lpstr>Times New Roman</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 Omer</dc:creator>
  <cp:lastModifiedBy>91981</cp:lastModifiedBy>
  <cp:revision>27</cp:revision>
  <dcterms:created xsi:type="dcterms:W3CDTF">2021-10-08T08:22:50Z</dcterms:created>
  <dcterms:modified xsi:type="dcterms:W3CDTF">2021-12-21T16:36:14Z</dcterms:modified>
</cp:coreProperties>
</file>